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61" r:id="rId5"/>
    <p:sldId id="263" r:id="rId6"/>
    <p:sldId id="271" r:id="rId7"/>
    <p:sldId id="267" r:id="rId8"/>
    <p:sldId id="272" r:id="rId9"/>
    <p:sldId id="277" r:id="rId10"/>
    <p:sldId id="276" r:id="rId11"/>
    <p:sldId id="273" r:id="rId12"/>
    <p:sldId id="275" r:id="rId13"/>
    <p:sldId id="274" r:id="rId14"/>
    <p:sldId id="278" r:id="rId15"/>
    <p:sldId id="259" r:id="rId16"/>
    <p:sldId id="297" r:id="rId17"/>
    <p:sldId id="279" r:id="rId18"/>
    <p:sldId id="268" r:id="rId19"/>
    <p:sldId id="280" r:id="rId20"/>
    <p:sldId id="298" r:id="rId21"/>
    <p:sldId id="262" r:id="rId22"/>
    <p:sldId id="293" r:id="rId23"/>
    <p:sldId id="281" r:id="rId24"/>
    <p:sldId id="282" r:id="rId25"/>
    <p:sldId id="284" r:id="rId26"/>
    <p:sldId id="283" r:id="rId27"/>
    <p:sldId id="270" r:id="rId28"/>
    <p:sldId id="285" r:id="rId29"/>
    <p:sldId id="299" r:id="rId30"/>
    <p:sldId id="286" r:id="rId31"/>
    <p:sldId id="287" r:id="rId32"/>
    <p:sldId id="300" r:id="rId33"/>
    <p:sldId id="301" r:id="rId34"/>
    <p:sldId id="302" r:id="rId35"/>
    <p:sldId id="303" r:id="rId36"/>
    <p:sldId id="288" r:id="rId37"/>
    <p:sldId id="289" r:id="rId38"/>
    <p:sldId id="292" r:id="rId39"/>
    <p:sldId id="290" r:id="rId40"/>
    <p:sldId id="291" r:id="rId41"/>
    <p:sldId id="269" r:id="rId4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85" d="100"/>
          <a:sy n="85" d="100"/>
        </p:scale>
        <p:origin x="595" y="29"/>
      </p:cViewPr>
      <p:guideLst/>
    </p:cSldViewPr>
  </p:slideViewPr>
  <p:notesTextViewPr>
    <p:cViewPr>
      <p:scale>
        <a:sx n="1" d="1"/>
        <a:sy n="1" d="1"/>
      </p:scale>
      <p:origin x="0" y="0"/>
    </p:cViewPr>
  </p:notesTextViewPr>
  <p:sorterViewPr>
    <p:cViewPr>
      <p:scale>
        <a:sx n="100" d="100"/>
        <a:sy n="100" d="100"/>
      </p:scale>
      <p:origin x="0" y="-896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9/15/2019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9/15/2019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52D2-B78F-4B29-9AA3-94D00E959390}"/>
              </a:ext>
            </a:extLst>
          </p:cNvPr>
          <p:cNvSpPr>
            <a:spLocks noGrp="1"/>
          </p:cNvSpPr>
          <p:nvPr>
            <p:ph type="ctrTitle"/>
          </p:nvPr>
        </p:nvSpPr>
        <p:spPr>
          <a:xfrm>
            <a:off x="1271397" y="462613"/>
            <a:ext cx="7766936" cy="1646302"/>
          </a:xfrm>
        </p:spPr>
        <p:txBody>
          <a:bodyPr/>
          <a:lstStyle/>
          <a:p>
            <a:r>
              <a:rPr lang="en-GB" b="1" dirty="0">
                <a:solidFill>
                  <a:srgbClr val="FF0000"/>
                </a:solidFill>
              </a:rPr>
              <a:t>CHALLENGES FOR GENERAL RAIL FREIGHT</a:t>
            </a:r>
          </a:p>
        </p:txBody>
      </p:sp>
      <p:sp>
        <p:nvSpPr>
          <p:cNvPr id="3" name="Subtitle 2">
            <a:extLst>
              <a:ext uri="{FF2B5EF4-FFF2-40B4-BE49-F238E27FC236}">
                <a16:creationId xmlns:a16="http://schemas.microsoft.com/office/drawing/2014/main" id="{4CB0D41E-3E28-435E-A5C4-BE1AD8860BD6}"/>
              </a:ext>
            </a:extLst>
          </p:cNvPr>
          <p:cNvSpPr>
            <a:spLocks noGrp="1"/>
          </p:cNvSpPr>
          <p:nvPr>
            <p:ph type="subTitle" idx="1"/>
          </p:nvPr>
        </p:nvSpPr>
        <p:spPr>
          <a:xfrm>
            <a:off x="1437244" y="2246330"/>
            <a:ext cx="7845709" cy="1577117"/>
          </a:xfrm>
        </p:spPr>
        <p:txBody>
          <a:bodyPr>
            <a:noAutofit/>
          </a:bodyPr>
          <a:lstStyle/>
          <a:p>
            <a:pPr algn="l"/>
            <a:r>
              <a:rPr lang="en-GB" sz="2800" dirty="0"/>
              <a:t>WHAT CAN BE DONE TO IMPROVE THE RAIL SHARE OF A SUBSTANTIAL AND GROWING REGIONAL FREIGHT TASK?</a:t>
            </a:r>
          </a:p>
        </p:txBody>
      </p:sp>
      <p:sp>
        <p:nvSpPr>
          <p:cNvPr id="4" name="TextBox 3">
            <a:extLst>
              <a:ext uri="{FF2B5EF4-FFF2-40B4-BE49-F238E27FC236}">
                <a16:creationId xmlns:a16="http://schemas.microsoft.com/office/drawing/2014/main" id="{AD97036F-BDB0-4A9A-9DAB-52B18D8D6CEC}"/>
              </a:ext>
            </a:extLst>
          </p:cNvPr>
          <p:cNvSpPr txBox="1"/>
          <p:nvPr/>
        </p:nvSpPr>
        <p:spPr>
          <a:xfrm>
            <a:off x="7632888" y="6519446"/>
            <a:ext cx="4491878" cy="338554"/>
          </a:xfrm>
          <a:prstGeom prst="rect">
            <a:avLst/>
          </a:prstGeom>
          <a:noFill/>
        </p:spPr>
        <p:txBody>
          <a:bodyPr wrap="square" rtlCol="0">
            <a:noAutofit/>
          </a:bodyPr>
          <a:lstStyle/>
          <a:p>
            <a:r>
              <a:rPr lang="en-GB" sz="1600" dirty="0"/>
              <a:t>Max Michell / Analyst, Advocate, Commentator</a:t>
            </a:r>
          </a:p>
        </p:txBody>
      </p:sp>
      <p:sp>
        <p:nvSpPr>
          <p:cNvPr id="5" name="TextBox 4">
            <a:extLst>
              <a:ext uri="{FF2B5EF4-FFF2-40B4-BE49-F238E27FC236}">
                <a16:creationId xmlns:a16="http://schemas.microsoft.com/office/drawing/2014/main" id="{1401E6FD-5DE8-473D-B973-4A3D52837D27}"/>
              </a:ext>
            </a:extLst>
          </p:cNvPr>
          <p:cNvSpPr txBox="1"/>
          <p:nvPr/>
        </p:nvSpPr>
        <p:spPr>
          <a:xfrm>
            <a:off x="1524000" y="3823447"/>
            <a:ext cx="7449671"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GB" sz="1600" i="1" dirty="0"/>
              <a:t>The Rail Freight Alliance Conference, held on 20</a:t>
            </a:r>
            <a:r>
              <a:rPr lang="en-GB" sz="1600" i="1" baseline="30000" dirty="0"/>
              <a:t>th</a:t>
            </a:r>
            <a:r>
              <a:rPr lang="en-GB" sz="1600" i="1" dirty="0"/>
              <a:t> September 2019 at the Grand Hyatt, Collins St, Melbourne, had a number of presentations to do with “The Future of Rail in Victoria”.   This slide show was one such presentation.  All presentations from the conference can be seen on the RFA web site at </a:t>
            </a:r>
            <a:r>
              <a:rPr lang="en-GB" sz="1600" b="1" i="1" dirty="0"/>
              <a:t>railfreightalliance.com</a:t>
            </a:r>
            <a:r>
              <a:rPr lang="en-GB" sz="1600" i="1" dirty="0"/>
              <a:t> </a:t>
            </a:r>
          </a:p>
          <a:p>
            <a:pPr algn="just"/>
            <a:endParaRPr lang="en-GB" sz="1600" i="1" dirty="0"/>
          </a:p>
          <a:p>
            <a:pPr algn="just"/>
            <a:r>
              <a:rPr lang="en-GB" sz="1600" i="1" dirty="0"/>
              <a:t>Max Michell, Rail Futures Committee Member, produced and delivered this presentation as a follow up to an earlier Op-Ed in the RFI </a:t>
            </a:r>
            <a:r>
              <a:rPr lang="en-GB" sz="1600" i="1" dirty="0" err="1"/>
              <a:t>NewsPost</a:t>
            </a:r>
            <a:r>
              <a:rPr lang="en-GB" sz="1600" i="1" dirty="0"/>
              <a:t> April 2019 edition.  </a:t>
            </a:r>
          </a:p>
        </p:txBody>
      </p:sp>
    </p:spTree>
    <p:extLst>
      <p:ext uri="{BB962C8B-B14F-4D97-AF65-F5344CB8AC3E}">
        <p14:creationId xmlns:p14="http://schemas.microsoft.com/office/powerpoint/2010/main" val="276209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SCHEDULED VICTORIAN FREIGHT TRAINS</a:t>
            </a:r>
          </a:p>
        </p:txBody>
      </p:sp>
      <p:sp>
        <p:nvSpPr>
          <p:cNvPr id="3" name="Rectangle 2">
            <a:extLst>
              <a:ext uri="{FF2B5EF4-FFF2-40B4-BE49-F238E27FC236}">
                <a16:creationId xmlns:a16="http://schemas.microsoft.com/office/drawing/2014/main" id="{EFDD8635-485E-4814-952E-1E12514B5D98}"/>
              </a:ext>
            </a:extLst>
          </p:cNvPr>
          <p:cNvSpPr/>
          <p:nvPr/>
        </p:nvSpPr>
        <p:spPr>
          <a:xfrm>
            <a:off x="7206233" y="6488668"/>
            <a:ext cx="5049909" cy="369332"/>
          </a:xfrm>
          <a:prstGeom prst="rect">
            <a:avLst/>
          </a:prstGeom>
        </p:spPr>
        <p:txBody>
          <a:bodyPr wrap="none">
            <a:spAutoFit/>
          </a:bodyPr>
          <a:lstStyle/>
          <a:p>
            <a:r>
              <a:rPr lang="en-GB" dirty="0"/>
              <a:t>Max Michell / Analyst, Advocate, Commentator</a:t>
            </a:r>
          </a:p>
        </p:txBody>
      </p:sp>
      <p:pic>
        <p:nvPicPr>
          <p:cNvPr id="5" name="Picture 4">
            <a:extLst>
              <a:ext uri="{FF2B5EF4-FFF2-40B4-BE49-F238E27FC236}">
                <a16:creationId xmlns:a16="http://schemas.microsoft.com/office/drawing/2014/main" id="{376445EE-F108-43C7-91EC-19F048E04EB3}"/>
              </a:ext>
            </a:extLst>
          </p:cNvPr>
          <p:cNvPicPr>
            <a:picLocks noChangeAspect="1"/>
          </p:cNvPicPr>
          <p:nvPr/>
        </p:nvPicPr>
        <p:blipFill>
          <a:blip r:embed="rId2"/>
          <a:stretch>
            <a:fillRect/>
          </a:stretch>
        </p:blipFill>
        <p:spPr>
          <a:xfrm>
            <a:off x="609600" y="1373001"/>
            <a:ext cx="6003798" cy="5072623"/>
          </a:xfrm>
          <a:prstGeom prst="rect">
            <a:avLst/>
          </a:prstGeom>
        </p:spPr>
      </p:pic>
      <p:sp>
        <p:nvSpPr>
          <p:cNvPr id="6" name="TextBox 5">
            <a:extLst>
              <a:ext uri="{FF2B5EF4-FFF2-40B4-BE49-F238E27FC236}">
                <a16:creationId xmlns:a16="http://schemas.microsoft.com/office/drawing/2014/main" id="{75D21B48-CC1D-4754-9539-22674AA64343}"/>
              </a:ext>
            </a:extLst>
          </p:cNvPr>
          <p:cNvSpPr txBox="1"/>
          <p:nvPr/>
        </p:nvSpPr>
        <p:spPr>
          <a:xfrm>
            <a:off x="6831108" y="1582340"/>
            <a:ext cx="3948952" cy="4524315"/>
          </a:xfrm>
          <a:prstGeom prst="rect">
            <a:avLst/>
          </a:prstGeom>
          <a:noFill/>
        </p:spPr>
        <p:txBody>
          <a:bodyPr wrap="square" rtlCol="0">
            <a:spAutoFit/>
          </a:bodyPr>
          <a:lstStyle/>
          <a:p>
            <a:pPr marL="285750" indent="-285750">
              <a:buFont typeface="Arial" panose="020B0604020202020204" pitchFamily="34" charset="0"/>
              <a:buChar char="•"/>
            </a:pPr>
            <a:r>
              <a:rPr lang="en-GB" dirty="0"/>
              <a:t>Scheduled freight services are primarily related to </a:t>
            </a:r>
            <a:r>
              <a:rPr lang="en-GB" dirty="0" err="1"/>
              <a:t>agri</a:t>
            </a:r>
            <a:r>
              <a:rPr lang="en-GB" dirty="0"/>
              <a:t>-export traffic in containers.</a:t>
            </a:r>
          </a:p>
          <a:p>
            <a:pPr marL="285750" indent="-285750">
              <a:buFont typeface="Arial" panose="020B0604020202020204" pitchFamily="34" charset="0"/>
              <a:buChar char="•"/>
            </a:pPr>
            <a:r>
              <a:rPr lang="en-GB" dirty="0"/>
              <a:t>Stone traffic runs for Kilmore East to Melbourne</a:t>
            </a:r>
          </a:p>
          <a:p>
            <a:pPr marL="285750" indent="-285750">
              <a:buFont typeface="Arial" panose="020B0604020202020204" pitchFamily="34" charset="0"/>
              <a:buChar char="•"/>
            </a:pPr>
            <a:r>
              <a:rPr lang="en-GB" dirty="0"/>
              <a:t>Paper products run from Maryvale to Melbourne (export and interstate)</a:t>
            </a:r>
          </a:p>
          <a:p>
            <a:pPr marL="285750" indent="-285750">
              <a:buFont typeface="Arial" panose="020B0604020202020204" pitchFamily="34" charset="0"/>
              <a:buChar char="•"/>
            </a:pPr>
            <a:r>
              <a:rPr lang="en-GB" dirty="0"/>
              <a:t>Steel coil runs to Long Island (Hastings) from Pt </a:t>
            </a:r>
            <a:r>
              <a:rPr lang="en-GB" dirty="0" err="1"/>
              <a:t>Kembla</a:t>
            </a:r>
            <a:r>
              <a:rPr lang="en-GB" dirty="0"/>
              <a:t>.</a:t>
            </a:r>
          </a:p>
          <a:p>
            <a:pPr marL="285750" indent="-285750">
              <a:buFont typeface="Arial" panose="020B0604020202020204" pitchFamily="34" charset="0"/>
              <a:buChar char="•"/>
            </a:pPr>
            <a:r>
              <a:rPr lang="en-GB" dirty="0"/>
              <a:t>Cement runs Melbourne to Lyndhurst (will become Geelong to Lyndhurst)</a:t>
            </a:r>
          </a:p>
          <a:p>
            <a:pPr marL="285750" indent="-285750">
              <a:buFont typeface="Arial" panose="020B0604020202020204" pitchFamily="34" charset="0"/>
              <a:buChar char="•"/>
            </a:pPr>
            <a:r>
              <a:rPr lang="en-GB" dirty="0"/>
              <a:t>Future freight traffic: Benalla to Melbourne (concrete structural segments) and Ultima (hay)</a:t>
            </a:r>
          </a:p>
        </p:txBody>
      </p:sp>
    </p:spTree>
    <p:extLst>
      <p:ext uri="{BB962C8B-B14F-4D97-AF65-F5344CB8AC3E}">
        <p14:creationId xmlns:p14="http://schemas.microsoft.com/office/powerpoint/2010/main" val="160721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1D9C-382D-4156-A3B8-AAD81135A790}"/>
              </a:ext>
            </a:extLst>
          </p:cNvPr>
          <p:cNvSpPr>
            <a:spLocks noGrp="1"/>
          </p:cNvSpPr>
          <p:nvPr>
            <p:ph type="title"/>
          </p:nvPr>
        </p:nvSpPr>
        <p:spPr>
          <a:xfrm>
            <a:off x="677334" y="609600"/>
            <a:ext cx="8596668" cy="667871"/>
          </a:xfrm>
        </p:spPr>
        <p:txBody>
          <a:bodyPr/>
          <a:lstStyle/>
          <a:p>
            <a:r>
              <a:rPr lang="en-GB" dirty="0"/>
              <a:t>THE VICTORIAN FREIGHT PICTURE</a:t>
            </a:r>
          </a:p>
        </p:txBody>
      </p:sp>
      <p:sp>
        <p:nvSpPr>
          <p:cNvPr id="3" name="Rectangle 2">
            <a:extLst>
              <a:ext uri="{FF2B5EF4-FFF2-40B4-BE49-F238E27FC236}">
                <a16:creationId xmlns:a16="http://schemas.microsoft.com/office/drawing/2014/main" id="{54B9C60F-2277-4CD5-8B39-B29B3EBE4630}"/>
              </a:ext>
            </a:extLst>
          </p:cNvPr>
          <p:cNvSpPr/>
          <p:nvPr/>
        </p:nvSpPr>
        <p:spPr>
          <a:xfrm>
            <a:off x="7117804" y="6399911"/>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3717CECD-325B-4CAD-8587-01576497524B}"/>
              </a:ext>
            </a:extLst>
          </p:cNvPr>
          <p:cNvSpPr txBox="1"/>
          <p:nvPr/>
        </p:nvSpPr>
        <p:spPr>
          <a:xfrm>
            <a:off x="502522" y="1385047"/>
            <a:ext cx="10949889" cy="5262979"/>
          </a:xfrm>
          <a:prstGeom prst="rect">
            <a:avLst/>
          </a:prstGeom>
          <a:noFill/>
        </p:spPr>
        <p:txBody>
          <a:bodyPr wrap="square" rtlCol="0">
            <a:spAutoFit/>
          </a:bodyPr>
          <a:lstStyle/>
          <a:p>
            <a:r>
              <a:rPr lang="en-GB" sz="2400" dirty="0"/>
              <a:t>The Victorian Freight network has a number of lines with scheduled freight trains –</a:t>
            </a:r>
            <a:br>
              <a:rPr lang="en-GB" sz="2400" dirty="0"/>
            </a:br>
            <a:endParaRPr lang="en-GB" sz="2400" dirty="0"/>
          </a:p>
          <a:p>
            <a:pPr marL="342900" indent="-342900">
              <a:buFont typeface="Arial" panose="020B0604020202020204" pitchFamily="34" charset="0"/>
              <a:buChar char="•"/>
            </a:pPr>
            <a:r>
              <a:rPr lang="en-GB" sz="2400" dirty="0"/>
              <a:t>Warrnambool (5/week)</a:t>
            </a:r>
          </a:p>
          <a:p>
            <a:pPr marL="342900" indent="-342900">
              <a:buFont typeface="Arial" panose="020B0604020202020204" pitchFamily="34" charset="0"/>
              <a:buChar char="•"/>
            </a:pPr>
            <a:r>
              <a:rPr lang="en-GB" sz="2400" dirty="0" err="1"/>
              <a:t>Dooen</a:t>
            </a:r>
            <a:r>
              <a:rPr lang="en-GB" sz="2400" dirty="0"/>
              <a:t> (Horsham) (up to 7/week, but well down due to drought)</a:t>
            </a:r>
          </a:p>
          <a:p>
            <a:pPr marL="342900" indent="-342900">
              <a:buFont typeface="Arial" panose="020B0604020202020204" pitchFamily="34" charset="0"/>
              <a:buChar char="•"/>
            </a:pPr>
            <a:r>
              <a:rPr lang="en-GB" sz="2400" dirty="0"/>
              <a:t>Mildura (5/week, recently increased from 3/week)</a:t>
            </a:r>
          </a:p>
          <a:p>
            <a:pPr marL="342900" indent="-342900">
              <a:buFont typeface="Arial" panose="020B0604020202020204" pitchFamily="34" charset="0"/>
              <a:buChar char="•"/>
            </a:pPr>
            <a:r>
              <a:rPr lang="en-GB" sz="2400" dirty="0"/>
              <a:t>Deniliquin (3/week but reduced during drought)</a:t>
            </a:r>
          </a:p>
          <a:p>
            <a:pPr marL="342900" indent="-342900">
              <a:buFont typeface="Arial" panose="020B0604020202020204" pitchFamily="34" charset="0"/>
              <a:buChar char="•"/>
            </a:pPr>
            <a:r>
              <a:rPr lang="en-GB" sz="2400" dirty="0"/>
              <a:t>Tocumwal (3/week but reduced during drought)</a:t>
            </a:r>
          </a:p>
          <a:p>
            <a:pPr marL="342900" indent="-342900">
              <a:buFont typeface="Arial" panose="020B0604020202020204" pitchFamily="34" charset="0"/>
              <a:buChar char="•"/>
            </a:pPr>
            <a:r>
              <a:rPr lang="en-GB" sz="2400" dirty="0"/>
              <a:t>Maryvale (</a:t>
            </a:r>
            <a:r>
              <a:rPr lang="en-GB" sz="2400" dirty="0" err="1"/>
              <a:t>Morwell</a:t>
            </a:r>
            <a:r>
              <a:rPr lang="en-GB" sz="2400" dirty="0"/>
              <a:t>) (7/week – paper for export and domestic)</a:t>
            </a:r>
          </a:p>
          <a:p>
            <a:pPr marL="342900" indent="-342900">
              <a:buFont typeface="Arial" panose="020B0604020202020204" pitchFamily="34" charset="0"/>
              <a:buChar char="•"/>
            </a:pPr>
            <a:r>
              <a:rPr lang="en-GB" sz="2400" dirty="0"/>
              <a:t>Kilmore East (10/week – stone for construction industry)</a:t>
            </a:r>
          </a:p>
          <a:p>
            <a:pPr marL="342900" indent="-342900">
              <a:buFont typeface="Arial" panose="020B0604020202020204" pitchFamily="34" charset="0"/>
              <a:buChar char="•"/>
            </a:pPr>
            <a:r>
              <a:rPr lang="en-GB" sz="2400" dirty="0"/>
              <a:t>Long Island (circa 14/week - steel coil transhipped from Pt </a:t>
            </a:r>
            <a:r>
              <a:rPr lang="en-GB" sz="2400" dirty="0" err="1"/>
              <a:t>Kembla</a:t>
            </a:r>
            <a:r>
              <a:rPr lang="en-GB" sz="2400" dirty="0"/>
              <a:t>)</a:t>
            </a:r>
          </a:p>
          <a:p>
            <a:pPr marL="342900" indent="-342900">
              <a:buFont typeface="Arial" panose="020B0604020202020204" pitchFamily="34" charset="0"/>
              <a:buChar char="•"/>
            </a:pPr>
            <a:r>
              <a:rPr lang="en-GB" sz="2400" dirty="0"/>
              <a:t>Lyndhurst (5/week – cement in containers)</a:t>
            </a:r>
          </a:p>
          <a:p>
            <a:pPr marL="342900" indent="-342900">
              <a:buFont typeface="Arial" panose="020B0604020202020204" pitchFamily="34" charset="0"/>
              <a:buChar char="•"/>
            </a:pPr>
            <a:r>
              <a:rPr lang="en-GB" sz="2400" dirty="0"/>
              <a:t>Prospective – export hay ex Ultima, concrete structural segments ex Benalla</a:t>
            </a:r>
          </a:p>
        </p:txBody>
      </p:sp>
    </p:spTree>
    <p:extLst>
      <p:ext uri="{BB962C8B-B14F-4D97-AF65-F5344CB8AC3E}">
        <p14:creationId xmlns:p14="http://schemas.microsoft.com/office/powerpoint/2010/main" val="167261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8F8B-A7C1-4D8F-9D20-750FE21C4B26}"/>
              </a:ext>
            </a:extLst>
          </p:cNvPr>
          <p:cNvSpPr>
            <a:spLocks noGrp="1"/>
          </p:cNvSpPr>
          <p:nvPr>
            <p:ph type="title"/>
          </p:nvPr>
        </p:nvSpPr>
        <p:spPr/>
        <p:txBody>
          <a:bodyPr/>
          <a:lstStyle/>
          <a:p>
            <a:r>
              <a:rPr lang="en-GB" dirty="0"/>
              <a:t>“GRAIN ONLY” LINES</a:t>
            </a:r>
          </a:p>
        </p:txBody>
      </p:sp>
      <p:sp>
        <p:nvSpPr>
          <p:cNvPr id="3" name="Rectangle 2">
            <a:extLst>
              <a:ext uri="{FF2B5EF4-FFF2-40B4-BE49-F238E27FC236}">
                <a16:creationId xmlns:a16="http://schemas.microsoft.com/office/drawing/2014/main" id="{4B5A6C48-775E-4E45-9D17-22409CA46D90}"/>
              </a:ext>
            </a:extLst>
          </p:cNvPr>
          <p:cNvSpPr/>
          <p:nvPr/>
        </p:nvSpPr>
        <p:spPr>
          <a:xfrm>
            <a:off x="7224163" y="6453699"/>
            <a:ext cx="5049909" cy="369332"/>
          </a:xfrm>
          <a:prstGeom prst="rect">
            <a:avLst/>
          </a:prstGeom>
        </p:spPr>
        <p:txBody>
          <a:bodyPr wrap="none">
            <a:spAutoFit/>
          </a:bodyPr>
          <a:lstStyle/>
          <a:p>
            <a:r>
              <a:rPr lang="en-GB" dirty="0"/>
              <a:t>Max Michell / Analyst, Advocate, Commentator</a:t>
            </a:r>
          </a:p>
        </p:txBody>
      </p:sp>
      <p:pic>
        <p:nvPicPr>
          <p:cNvPr id="5" name="Picture 4">
            <a:extLst>
              <a:ext uri="{FF2B5EF4-FFF2-40B4-BE49-F238E27FC236}">
                <a16:creationId xmlns:a16="http://schemas.microsoft.com/office/drawing/2014/main" id="{A9BD57D1-CD53-4B3E-9E3D-6FFBA865A653}"/>
              </a:ext>
            </a:extLst>
          </p:cNvPr>
          <p:cNvPicPr>
            <a:picLocks noChangeAspect="1"/>
          </p:cNvPicPr>
          <p:nvPr/>
        </p:nvPicPr>
        <p:blipFill>
          <a:blip r:embed="rId2"/>
          <a:stretch>
            <a:fillRect/>
          </a:stretch>
        </p:blipFill>
        <p:spPr>
          <a:xfrm>
            <a:off x="512883" y="1586751"/>
            <a:ext cx="6047502" cy="5114365"/>
          </a:xfrm>
          <a:prstGeom prst="rect">
            <a:avLst/>
          </a:prstGeom>
        </p:spPr>
      </p:pic>
      <p:sp>
        <p:nvSpPr>
          <p:cNvPr id="7" name="TextBox 6">
            <a:extLst>
              <a:ext uri="{FF2B5EF4-FFF2-40B4-BE49-F238E27FC236}">
                <a16:creationId xmlns:a16="http://schemas.microsoft.com/office/drawing/2014/main" id="{3AACA5D1-8C77-4400-8CF4-52A7D8C8BD9D}"/>
              </a:ext>
            </a:extLst>
          </p:cNvPr>
          <p:cNvSpPr txBox="1"/>
          <p:nvPr/>
        </p:nvSpPr>
        <p:spPr>
          <a:xfrm>
            <a:off x="6790764" y="1586751"/>
            <a:ext cx="4141694" cy="4247317"/>
          </a:xfrm>
          <a:prstGeom prst="rect">
            <a:avLst/>
          </a:prstGeom>
          <a:noFill/>
        </p:spPr>
        <p:txBody>
          <a:bodyPr wrap="square" rtlCol="0">
            <a:spAutoFit/>
          </a:bodyPr>
          <a:lstStyle/>
          <a:p>
            <a:pPr marL="285750" indent="-285750">
              <a:buFont typeface="Arial" panose="020B0604020202020204" pitchFamily="34" charset="0"/>
              <a:buChar char="•"/>
            </a:pPr>
            <a:r>
              <a:rPr lang="en-GB" dirty="0"/>
              <a:t>A number of freight lines are nominally “grain only”.</a:t>
            </a:r>
          </a:p>
          <a:p>
            <a:pPr marL="285750" indent="-285750">
              <a:buFont typeface="Arial" panose="020B0604020202020204" pitchFamily="34" charset="0"/>
              <a:buChar char="•"/>
            </a:pPr>
            <a:r>
              <a:rPr lang="en-GB" dirty="0"/>
              <a:t>Most have ‘on demand’ train running, highly dependent on seasonal conditions.</a:t>
            </a:r>
          </a:p>
          <a:p>
            <a:pPr marL="285750" indent="-285750">
              <a:buFont typeface="Arial" panose="020B0604020202020204" pitchFamily="34" charset="0"/>
              <a:buChar char="•"/>
            </a:pPr>
            <a:r>
              <a:rPr lang="en-GB" dirty="0"/>
              <a:t>Deniliquin has scheduled services (rice) for export in containers as well as bulk grain.</a:t>
            </a:r>
          </a:p>
          <a:p>
            <a:pPr marL="285750" indent="-285750">
              <a:buFont typeface="Arial" panose="020B0604020202020204" pitchFamily="34" charset="0"/>
              <a:buChar char="•"/>
            </a:pPr>
            <a:r>
              <a:rPr lang="en-GB" dirty="0"/>
              <a:t>Echuca – </a:t>
            </a:r>
            <a:r>
              <a:rPr lang="en-GB" dirty="0" err="1"/>
              <a:t>Toolamba</a:t>
            </a:r>
            <a:r>
              <a:rPr lang="en-GB" dirty="0"/>
              <a:t> is ‘closed’ due to track deterioration (but important for future standard gauge strategy).</a:t>
            </a:r>
          </a:p>
          <a:p>
            <a:pPr marL="285750" indent="-285750">
              <a:buFont typeface="Arial" panose="020B0604020202020204" pitchFamily="34" charset="0"/>
              <a:buChar char="•"/>
            </a:pPr>
            <a:r>
              <a:rPr lang="en-GB" dirty="0" err="1"/>
              <a:t>Dookie</a:t>
            </a:r>
            <a:r>
              <a:rPr lang="en-GB" dirty="0"/>
              <a:t> is closed but is talked of as potentially being revived for grain </a:t>
            </a:r>
          </a:p>
          <a:p>
            <a:pPr marL="285750" indent="-285750">
              <a:buFont typeface="Arial" panose="020B0604020202020204" pitchFamily="34" charset="0"/>
              <a:buChar char="•"/>
            </a:pPr>
            <a:r>
              <a:rPr lang="en-GB" dirty="0"/>
              <a:t>Other lines are bulk grain only</a:t>
            </a:r>
          </a:p>
        </p:txBody>
      </p:sp>
    </p:spTree>
    <p:extLst>
      <p:ext uri="{BB962C8B-B14F-4D97-AF65-F5344CB8AC3E}">
        <p14:creationId xmlns:p14="http://schemas.microsoft.com/office/powerpoint/2010/main" val="284056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2FC2-09B4-4DEA-ACA1-CF7E9C006BC6}"/>
              </a:ext>
            </a:extLst>
          </p:cNvPr>
          <p:cNvSpPr>
            <a:spLocks noGrp="1"/>
          </p:cNvSpPr>
          <p:nvPr>
            <p:ph type="title"/>
          </p:nvPr>
        </p:nvSpPr>
        <p:spPr/>
        <p:txBody>
          <a:bodyPr/>
          <a:lstStyle/>
          <a:p>
            <a:r>
              <a:rPr lang="en-GB" dirty="0"/>
              <a:t>UNSCHEDULED FREIGHT LINES</a:t>
            </a:r>
          </a:p>
        </p:txBody>
      </p:sp>
      <p:sp>
        <p:nvSpPr>
          <p:cNvPr id="3" name="Rectangle 2">
            <a:extLst>
              <a:ext uri="{FF2B5EF4-FFF2-40B4-BE49-F238E27FC236}">
                <a16:creationId xmlns:a16="http://schemas.microsoft.com/office/drawing/2014/main" id="{0136C9E5-9667-4C46-83B6-E0CA70984A60}"/>
              </a:ext>
            </a:extLst>
          </p:cNvPr>
          <p:cNvSpPr/>
          <p:nvPr/>
        </p:nvSpPr>
        <p:spPr>
          <a:xfrm>
            <a:off x="7264504"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41FBFD3F-BDFD-442C-9805-FD0115201E44}"/>
              </a:ext>
            </a:extLst>
          </p:cNvPr>
          <p:cNvSpPr txBox="1"/>
          <p:nvPr/>
        </p:nvSpPr>
        <p:spPr>
          <a:xfrm>
            <a:off x="519953" y="2478741"/>
            <a:ext cx="9269505" cy="2862322"/>
          </a:xfrm>
          <a:prstGeom prst="rect">
            <a:avLst/>
          </a:prstGeom>
          <a:noFill/>
        </p:spPr>
        <p:txBody>
          <a:bodyPr wrap="square" rtlCol="0">
            <a:spAutoFit/>
          </a:bodyPr>
          <a:lstStyle/>
          <a:p>
            <a:r>
              <a:rPr lang="en-GB" dirty="0"/>
              <a:t>The part of the Victorian Freight Network that does not have scheduled freight services is largely “grain only” status –</a:t>
            </a:r>
          </a:p>
          <a:p>
            <a:endParaRPr lang="en-GB" dirty="0"/>
          </a:p>
          <a:p>
            <a:pPr marL="285750" indent="-285750">
              <a:buFont typeface="Arial" panose="020B0604020202020204" pitchFamily="34" charset="0"/>
              <a:buChar char="•"/>
            </a:pPr>
            <a:r>
              <a:rPr lang="en-GB" dirty="0"/>
              <a:t>Many of these lines are virtually disused while the drought persists.</a:t>
            </a:r>
            <a:br>
              <a:rPr lang="en-GB" dirty="0"/>
            </a:br>
            <a:endParaRPr lang="en-GB" dirty="0"/>
          </a:p>
          <a:p>
            <a:pPr marL="285750" indent="-285750">
              <a:buFont typeface="Arial" panose="020B0604020202020204" pitchFamily="34" charset="0"/>
              <a:buChar char="•"/>
            </a:pPr>
            <a:r>
              <a:rPr lang="en-GB" dirty="0"/>
              <a:t>Some of these lines are in a ‘managed decline’ condition which means either lines remain barely operable or actually become inoperable</a:t>
            </a:r>
            <a:br>
              <a:rPr lang="en-GB" dirty="0"/>
            </a:br>
            <a:endParaRPr lang="en-GB" dirty="0"/>
          </a:p>
          <a:p>
            <a:pPr marL="285750" indent="-285750">
              <a:buFont typeface="Arial" panose="020B0604020202020204" pitchFamily="34" charset="0"/>
              <a:buChar char="•"/>
            </a:pPr>
            <a:r>
              <a:rPr lang="en-GB" dirty="0"/>
              <a:t>Management of freight track by the Passenger Operator (V/Line) is a major factor for freight line condition and freight train operation.</a:t>
            </a:r>
          </a:p>
        </p:txBody>
      </p:sp>
    </p:spTree>
    <p:extLst>
      <p:ext uri="{BB962C8B-B14F-4D97-AF65-F5344CB8AC3E}">
        <p14:creationId xmlns:p14="http://schemas.microsoft.com/office/powerpoint/2010/main" val="141219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77334" y="363070"/>
            <a:ext cx="8596668" cy="1320800"/>
          </a:xfrm>
        </p:spPr>
        <p:txBody>
          <a:bodyPr/>
          <a:lstStyle/>
          <a:p>
            <a:r>
              <a:rPr lang="en-GB" dirty="0"/>
              <a:t>GRAIN FREIGHT</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75D71B47-CC07-4A42-8647-1C772F284E4F}"/>
              </a:ext>
            </a:extLst>
          </p:cNvPr>
          <p:cNvSpPr txBox="1"/>
          <p:nvPr/>
        </p:nvSpPr>
        <p:spPr>
          <a:xfrm>
            <a:off x="587188" y="1133356"/>
            <a:ext cx="9439835" cy="5355312"/>
          </a:xfrm>
          <a:prstGeom prst="rect">
            <a:avLst/>
          </a:prstGeom>
          <a:noFill/>
        </p:spPr>
        <p:txBody>
          <a:bodyPr wrap="square" rtlCol="0">
            <a:spAutoFit/>
          </a:bodyPr>
          <a:lstStyle/>
          <a:p>
            <a:r>
              <a:rPr lang="en-GB" dirty="0"/>
              <a:t>Victorian grain freight is a major part of the overall rail freight task.</a:t>
            </a:r>
          </a:p>
          <a:p>
            <a:endParaRPr lang="en-GB" dirty="0"/>
          </a:p>
          <a:p>
            <a:r>
              <a:rPr lang="en-GB" dirty="0"/>
              <a:t>Rail used to have up to 70% of the export grain market.</a:t>
            </a:r>
            <a:br>
              <a:rPr lang="en-GB" dirty="0"/>
            </a:br>
            <a:endParaRPr lang="en-GB" dirty="0"/>
          </a:p>
          <a:p>
            <a:r>
              <a:rPr lang="en-GB" dirty="0"/>
              <a:t>Then came deregulation of the grain market</a:t>
            </a:r>
          </a:p>
          <a:p>
            <a:pPr marL="285750" indent="-285750">
              <a:buFont typeface="Arial" panose="020B0604020202020204" pitchFamily="34" charset="0"/>
              <a:buChar char="•"/>
            </a:pPr>
            <a:r>
              <a:rPr lang="en-GB" dirty="0"/>
              <a:t>along with a privatised rail freight industry</a:t>
            </a:r>
          </a:p>
          <a:p>
            <a:pPr marL="285750" indent="-285750">
              <a:buFont typeface="Arial" panose="020B0604020202020204" pitchFamily="34" charset="0"/>
              <a:buChar char="•"/>
            </a:pPr>
            <a:r>
              <a:rPr lang="en-GB" dirty="0"/>
              <a:t>the Victorian grain task spread over two gauges, changing the balance of efficiency and haulage costs</a:t>
            </a:r>
          </a:p>
          <a:p>
            <a:pPr marL="285750" indent="-285750">
              <a:buFont typeface="Arial" panose="020B0604020202020204" pitchFamily="34" charset="0"/>
              <a:buChar char="•"/>
            </a:pPr>
            <a:r>
              <a:rPr lang="en-GB" dirty="0"/>
              <a:t>and track management by a passenger rail operator</a:t>
            </a:r>
            <a:br>
              <a:rPr lang="en-GB" dirty="0"/>
            </a:br>
            <a:endParaRPr lang="en-GB" dirty="0"/>
          </a:p>
          <a:p>
            <a:r>
              <a:rPr lang="en-GB" dirty="0"/>
              <a:t>The reaction was –</a:t>
            </a:r>
          </a:p>
          <a:p>
            <a:pPr marL="285750" indent="-285750">
              <a:buFont typeface="Arial" panose="020B0604020202020204" pitchFamily="34" charset="0"/>
              <a:buChar char="•"/>
            </a:pPr>
            <a:r>
              <a:rPr lang="en-GB" dirty="0"/>
              <a:t>‘take or pay’ grain haulage contracts by risk averse rail operators.</a:t>
            </a:r>
          </a:p>
          <a:p>
            <a:pPr marL="285750" indent="-285750">
              <a:buFont typeface="Arial" panose="020B0604020202020204" pitchFamily="34" charset="0"/>
              <a:buChar char="•"/>
            </a:pPr>
            <a:r>
              <a:rPr lang="en-GB" dirty="0"/>
              <a:t>degradation of freight rail track by largely disinterested rail track manager</a:t>
            </a:r>
            <a:br>
              <a:rPr lang="en-GB" dirty="0"/>
            </a:br>
            <a:endParaRPr lang="en-GB" dirty="0"/>
          </a:p>
          <a:p>
            <a:r>
              <a:rPr lang="en-GB" dirty="0"/>
              <a:t>The outcome was </a:t>
            </a:r>
          </a:p>
          <a:p>
            <a:pPr marL="285750" indent="-285750">
              <a:buFont typeface="Arial" panose="020B0604020202020204" pitchFamily="34" charset="0"/>
              <a:buChar char="•"/>
            </a:pPr>
            <a:r>
              <a:rPr lang="en-GB" dirty="0"/>
              <a:t>transfer of significant grain volumes to road</a:t>
            </a:r>
          </a:p>
          <a:p>
            <a:pPr marL="285750" indent="-285750">
              <a:buFont typeface="Arial" panose="020B0604020202020204" pitchFamily="34" charset="0"/>
              <a:buChar char="•"/>
            </a:pPr>
            <a:r>
              <a:rPr lang="en-GB" dirty="0"/>
              <a:t>reduction of rail capacity – low train speeds and few passing loops</a:t>
            </a:r>
          </a:p>
          <a:p>
            <a:pPr marL="285750" indent="-285750">
              <a:buFont typeface="Arial" panose="020B0604020202020204" pitchFamily="34" charset="0"/>
              <a:buChar char="•"/>
            </a:pPr>
            <a:r>
              <a:rPr lang="en-GB" dirty="0"/>
              <a:t>broad gauge grain system slowly being gauge converted, progressively isolating residual parts of the grain haul with regressive service and cost outcomes. </a:t>
            </a:r>
          </a:p>
        </p:txBody>
      </p:sp>
    </p:spTree>
    <p:extLst>
      <p:ext uri="{BB962C8B-B14F-4D97-AF65-F5344CB8AC3E}">
        <p14:creationId xmlns:p14="http://schemas.microsoft.com/office/powerpoint/2010/main" val="166918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BULK GRAIN – A MAJOR VICTORIAN RAIL TASK</a:t>
            </a:r>
          </a:p>
        </p:txBody>
      </p:sp>
      <p:pic>
        <p:nvPicPr>
          <p:cNvPr id="3" name="Picture 2">
            <a:extLst>
              <a:ext uri="{FF2B5EF4-FFF2-40B4-BE49-F238E27FC236}">
                <a16:creationId xmlns:a16="http://schemas.microsoft.com/office/drawing/2014/main" id="{50133FC7-017E-42C7-BAB3-C99B188E4701}"/>
              </a:ext>
            </a:extLst>
          </p:cNvPr>
          <p:cNvPicPr>
            <a:picLocks noChangeAspect="1"/>
          </p:cNvPicPr>
          <p:nvPr/>
        </p:nvPicPr>
        <p:blipFill rotWithShape="1">
          <a:blip r:embed="rId2"/>
          <a:srcRect t="14567" b="19766"/>
          <a:stretch/>
        </p:blipFill>
        <p:spPr>
          <a:xfrm>
            <a:off x="953043" y="2155425"/>
            <a:ext cx="9488682" cy="4153931"/>
          </a:xfrm>
          <a:prstGeom prst="rect">
            <a:avLst/>
          </a:prstGeom>
        </p:spPr>
      </p:pic>
      <p:sp>
        <p:nvSpPr>
          <p:cNvPr id="4" name="Rectangle 3">
            <a:extLst>
              <a:ext uri="{FF2B5EF4-FFF2-40B4-BE49-F238E27FC236}">
                <a16:creationId xmlns:a16="http://schemas.microsoft.com/office/drawing/2014/main" id="{0F07F7A7-AFBD-44BC-ADF9-E4155553518A}"/>
              </a:ext>
            </a:extLst>
          </p:cNvPr>
          <p:cNvSpPr/>
          <p:nvPr/>
        </p:nvSpPr>
        <p:spPr>
          <a:xfrm>
            <a:off x="7251057" y="6525417"/>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292354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DAC7-1088-4388-AA93-9A864D1D6E49}"/>
              </a:ext>
            </a:extLst>
          </p:cNvPr>
          <p:cNvSpPr>
            <a:spLocks noGrp="1"/>
          </p:cNvSpPr>
          <p:nvPr>
            <p:ph type="title"/>
          </p:nvPr>
        </p:nvSpPr>
        <p:spPr/>
        <p:txBody>
          <a:bodyPr/>
          <a:lstStyle/>
          <a:p>
            <a:r>
              <a:rPr lang="en-GB" dirty="0"/>
              <a:t>GENERAL RAIL FREIGHT</a:t>
            </a:r>
            <a:br>
              <a:rPr lang="en-GB" dirty="0"/>
            </a:br>
            <a:r>
              <a:rPr lang="en-GB" sz="2400" dirty="0"/>
              <a:t>WHAT ARE WE TALKING ABOUT?</a:t>
            </a:r>
          </a:p>
        </p:txBody>
      </p:sp>
      <p:sp>
        <p:nvSpPr>
          <p:cNvPr id="3" name="Rectangle 2">
            <a:extLst>
              <a:ext uri="{FF2B5EF4-FFF2-40B4-BE49-F238E27FC236}">
                <a16:creationId xmlns:a16="http://schemas.microsoft.com/office/drawing/2014/main" id="{1B68DD17-8FE4-49A7-8437-95082F7739FB}"/>
              </a:ext>
            </a:extLst>
          </p:cNvPr>
          <p:cNvSpPr/>
          <p:nvPr/>
        </p:nvSpPr>
        <p:spPr>
          <a:xfrm>
            <a:off x="7219680"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8877EF3D-E011-4C9E-BE8F-DAEC3D4FB27A}"/>
              </a:ext>
            </a:extLst>
          </p:cNvPr>
          <p:cNvSpPr txBox="1"/>
          <p:nvPr/>
        </p:nvSpPr>
        <p:spPr>
          <a:xfrm>
            <a:off x="614082" y="1789606"/>
            <a:ext cx="8596668"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Victoria has no general freight on rail.</a:t>
            </a:r>
            <a:br>
              <a:rPr lang="en-GB" sz="2400" dirty="0"/>
            </a:br>
            <a:endParaRPr lang="en-GB" sz="2400" dirty="0"/>
          </a:p>
          <a:p>
            <a:pPr marL="285750" indent="-285750">
              <a:buFont typeface="Arial" panose="020B0604020202020204" pitchFamily="34" charset="0"/>
              <a:buChar char="•"/>
            </a:pPr>
            <a:r>
              <a:rPr lang="en-GB" sz="2400" dirty="0"/>
              <a:t>A rough rule of thumb – one tonne of general consumables and durables per head of population.</a:t>
            </a:r>
            <a:br>
              <a:rPr lang="en-GB" sz="2400" dirty="0"/>
            </a:br>
            <a:endParaRPr lang="en-GB" sz="2400" dirty="0"/>
          </a:p>
          <a:p>
            <a:pPr marL="285750" indent="-285750">
              <a:buFont typeface="Arial" panose="020B0604020202020204" pitchFamily="34" charset="0"/>
              <a:buChar char="•"/>
            </a:pPr>
            <a:r>
              <a:rPr lang="en-GB" sz="2400" dirty="0"/>
              <a:t>Victorian regional population circa 1.5 million; living in 670,000 dwellings; driving 1.4 million motor vehicles.</a:t>
            </a:r>
            <a:br>
              <a:rPr lang="en-GB" sz="2400" dirty="0"/>
            </a:br>
            <a:endParaRPr lang="en-GB" sz="2400" dirty="0"/>
          </a:p>
          <a:p>
            <a:pPr marL="285750" indent="-285750">
              <a:buFont typeface="Arial" panose="020B0604020202020204" pitchFamily="34" charset="0"/>
              <a:buChar char="•"/>
            </a:pPr>
            <a:r>
              <a:rPr lang="en-GB" sz="2400" dirty="0"/>
              <a:t>Discounting for near Melbourne regionals and those in remote areas there could be circa 1.0 to 1.2 million tonnes of general freight p.a.  Some of this could be a rail opportunity in the right circumstances.</a:t>
            </a:r>
            <a:br>
              <a:rPr lang="en-GB" sz="2400" dirty="0"/>
            </a:br>
            <a:endParaRPr lang="en-GB" sz="2400" dirty="0"/>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193772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77333" y="609600"/>
            <a:ext cx="8883525" cy="1320800"/>
          </a:xfrm>
        </p:spPr>
        <p:txBody>
          <a:bodyPr/>
          <a:lstStyle/>
          <a:p>
            <a:r>
              <a:rPr lang="en-GB" dirty="0"/>
              <a:t>KEY FACTORS – NO RELATIONSHIP WITH REAL CUSTOMERS</a:t>
            </a:r>
          </a:p>
        </p:txBody>
      </p:sp>
      <p:sp>
        <p:nvSpPr>
          <p:cNvPr id="3" name="Rectangle 2">
            <a:extLst>
              <a:ext uri="{FF2B5EF4-FFF2-40B4-BE49-F238E27FC236}">
                <a16:creationId xmlns:a16="http://schemas.microsoft.com/office/drawing/2014/main" id="{EFDD8635-485E-4814-952E-1E12514B5D98}"/>
              </a:ext>
            </a:extLst>
          </p:cNvPr>
          <p:cNvSpPr/>
          <p:nvPr/>
        </p:nvSpPr>
        <p:spPr>
          <a:xfrm>
            <a:off x="7219680" y="6435769"/>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6853DC92-5AE5-4738-98E6-EEC79DAA4BD3}"/>
              </a:ext>
            </a:extLst>
          </p:cNvPr>
          <p:cNvSpPr txBox="1"/>
          <p:nvPr/>
        </p:nvSpPr>
        <p:spPr>
          <a:xfrm>
            <a:off x="627530" y="2188452"/>
            <a:ext cx="9471212" cy="4524315"/>
          </a:xfrm>
          <a:prstGeom prst="rect">
            <a:avLst/>
          </a:prstGeom>
          <a:noFill/>
        </p:spPr>
        <p:txBody>
          <a:bodyPr wrap="square" rtlCol="0">
            <a:spAutoFit/>
          </a:bodyPr>
          <a:lstStyle/>
          <a:p>
            <a:pPr marL="285750" indent="-285750">
              <a:buFont typeface="Arial" panose="020B0604020202020204" pitchFamily="34" charset="0"/>
              <a:buChar char="•"/>
            </a:pPr>
            <a:r>
              <a:rPr lang="en-GB" dirty="0"/>
              <a:t>Rail has </a:t>
            </a:r>
            <a:r>
              <a:rPr lang="en-GB" b="1" dirty="0"/>
              <a:t>no</a:t>
            </a:r>
            <a:r>
              <a:rPr lang="en-GB" dirty="0"/>
              <a:t> </a:t>
            </a:r>
            <a:r>
              <a:rPr lang="en-GB" b="1" dirty="0"/>
              <a:t>relationship</a:t>
            </a:r>
            <a:r>
              <a:rPr lang="en-GB" dirty="0"/>
              <a:t> with the real general freight customers .</a:t>
            </a:r>
            <a:br>
              <a:rPr lang="en-GB" dirty="0"/>
            </a:br>
            <a:endParaRPr lang="en-GB" dirty="0"/>
          </a:p>
          <a:p>
            <a:pPr marL="285750" indent="-285750">
              <a:buFont typeface="Arial" panose="020B0604020202020204" pitchFamily="34" charset="0"/>
              <a:buChar char="•"/>
            </a:pPr>
            <a:r>
              <a:rPr lang="en-GB" dirty="0"/>
              <a:t>General freight on rail is now almost all cross-border inter-modal handled by third party ‘brokers’ who have no alliance with or allegiance to rail.</a:t>
            </a:r>
            <a:br>
              <a:rPr lang="en-GB" dirty="0"/>
            </a:br>
            <a:endParaRPr lang="en-GB" dirty="0"/>
          </a:p>
          <a:p>
            <a:pPr marL="285750" indent="-285750">
              <a:buFont typeface="Arial" panose="020B0604020202020204" pitchFamily="34" charset="0"/>
              <a:buChar char="•"/>
            </a:pPr>
            <a:r>
              <a:rPr lang="en-GB" dirty="0"/>
              <a:t>‘Broker’ decision making is what is best for them while satisfying their customers needs.  In many cases the ‘brokers’ are also large scale trucking operators. Rail doesn’t rate highly.</a:t>
            </a:r>
            <a:br>
              <a:rPr lang="en-GB" dirty="0"/>
            </a:br>
            <a:endParaRPr lang="en-GB" dirty="0"/>
          </a:p>
          <a:p>
            <a:pPr marL="285750" indent="-285750">
              <a:buFont typeface="Arial" panose="020B0604020202020204" pitchFamily="34" charset="0"/>
              <a:buChar char="•"/>
            </a:pPr>
            <a:r>
              <a:rPr lang="en-GB" dirty="0"/>
              <a:t>If rail doesn’t know who the real customer (producer or consumer of the freight) is how can they tailor the service to best meet their customers needs.</a:t>
            </a:r>
            <a:br>
              <a:rPr lang="en-GB" dirty="0"/>
            </a:br>
            <a:endParaRPr lang="en-GB" dirty="0"/>
          </a:p>
          <a:p>
            <a:pPr marL="285750" indent="-285750">
              <a:buFont typeface="Arial" panose="020B0604020202020204" pitchFamily="34" charset="0"/>
              <a:buChar char="•"/>
            </a:pPr>
            <a:r>
              <a:rPr lang="en-GB" dirty="0"/>
              <a:t>If rail is unable to tailor the service product to meet the (real) customers needs then they are unable to ‘own’ or ‘control’ any part of that market.</a:t>
            </a:r>
          </a:p>
          <a:p>
            <a:endParaRPr lang="en-GB" dirty="0"/>
          </a:p>
          <a:p>
            <a:endParaRPr lang="en-GB" dirty="0"/>
          </a:p>
        </p:txBody>
      </p:sp>
    </p:spTree>
    <p:extLst>
      <p:ext uri="{BB962C8B-B14F-4D97-AF65-F5344CB8AC3E}">
        <p14:creationId xmlns:p14="http://schemas.microsoft.com/office/powerpoint/2010/main" val="3138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5174-8DA0-47BA-994E-56EF5C4E684D}"/>
              </a:ext>
            </a:extLst>
          </p:cNvPr>
          <p:cNvSpPr>
            <a:spLocks noGrp="1"/>
          </p:cNvSpPr>
          <p:nvPr>
            <p:ph type="title"/>
          </p:nvPr>
        </p:nvSpPr>
        <p:spPr>
          <a:xfrm>
            <a:off x="713193" y="291353"/>
            <a:ext cx="9224184" cy="1320800"/>
          </a:xfrm>
        </p:spPr>
        <p:txBody>
          <a:bodyPr>
            <a:normAutofit/>
          </a:bodyPr>
          <a:lstStyle/>
          <a:p>
            <a:r>
              <a:rPr lang="en-GB" dirty="0"/>
              <a:t>INTER-MODAL FREIGHT: 1500 METRES OF ANONYMITY</a:t>
            </a:r>
          </a:p>
        </p:txBody>
      </p:sp>
      <p:pic>
        <p:nvPicPr>
          <p:cNvPr id="3" name="Picture 2">
            <a:extLst>
              <a:ext uri="{FF2B5EF4-FFF2-40B4-BE49-F238E27FC236}">
                <a16:creationId xmlns:a16="http://schemas.microsoft.com/office/drawing/2014/main" id="{3B24DFEF-660E-4C63-89CC-4EAD2B4BD08F}"/>
              </a:ext>
            </a:extLst>
          </p:cNvPr>
          <p:cNvPicPr/>
          <p:nvPr/>
        </p:nvPicPr>
        <p:blipFill>
          <a:blip r:embed="rId2">
            <a:extLst>
              <a:ext uri="{28A0092B-C50C-407E-A947-70E740481C1C}">
                <a14:useLocalDpi xmlns:a14="http://schemas.microsoft.com/office/drawing/2010/main" val="0"/>
              </a:ext>
            </a:extLst>
          </a:blip>
          <a:stretch>
            <a:fillRect/>
          </a:stretch>
        </p:blipFill>
        <p:spPr>
          <a:xfrm>
            <a:off x="806824" y="1689327"/>
            <a:ext cx="6526866" cy="4984007"/>
          </a:xfrm>
          <a:prstGeom prst="rect">
            <a:avLst/>
          </a:prstGeom>
        </p:spPr>
      </p:pic>
      <p:sp>
        <p:nvSpPr>
          <p:cNvPr id="4" name="TextBox 3">
            <a:extLst>
              <a:ext uri="{FF2B5EF4-FFF2-40B4-BE49-F238E27FC236}">
                <a16:creationId xmlns:a16="http://schemas.microsoft.com/office/drawing/2014/main" id="{B15DCFA5-DE02-4E2B-8313-7A1E4B587C08}"/>
              </a:ext>
            </a:extLst>
          </p:cNvPr>
          <p:cNvSpPr txBox="1"/>
          <p:nvPr/>
        </p:nvSpPr>
        <p:spPr>
          <a:xfrm>
            <a:off x="7606552" y="2249945"/>
            <a:ext cx="2209801" cy="2677656"/>
          </a:xfrm>
          <a:prstGeom prst="rect">
            <a:avLst/>
          </a:prstGeom>
          <a:noFill/>
        </p:spPr>
        <p:txBody>
          <a:bodyPr wrap="square" rtlCol="0">
            <a:spAutoFit/>
          </a:bodyPr>
          <a:lstStyle/>
          <a:p>
            <a:r>
              <a:rPr lang="en-GB" sz="2400" dirty="0"/>
              <a:t>We don’t know who the real customer is and most probably the rail operator doesn’t either.</a:t>
            </a:r>
          </a:p>
        </p:txBody>
      </p:sp>
      <p:sp>
        <p:nvSpPr>
          <p:cNvPr id="5" name="Rectangle 4">
            <a:extLst>
              <a:ext uri="{FF2B5EF4-FFF2-40B4-BE49-F238E27FC236}">
                <a16:creationId xmlns:a16="http://schemas.microsoft.com/office/drawing/2014/main" id="{463FD929-06C8-476C-88CF-C98A16494050}"/>
              </a:ext>
            </a:extLst>
          </p:cNvPr>
          <p:cNvSpPr/>
          <p:nvPr/>
        </p:nvSpPr>
        <p:spPr>
          <a:xfrm>
            <a:off x="7291398" y="6488668"/>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10275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SHORT LINES 1</a:t>
            </a:r>
          </a:p>
        </p:txBody>
      </p:sp>
      <p:sp>
        <p:nvSpPr>
          <p:cNvPr id="3" name="Rectangle 2">
            <a:extLst>
              <a:ext uri="{FF2B5EF4-FFF2-40B4-BE49-F238E27FC236}">
                <a16:creationId xmlns:a16="http://schemas.microsoft.com/office/drawing/2014/main" id="{EFDD8635-485E-4814-952E-1E12514B5D98}"/>
              </a:ext>
            </a:extLst>
          </p:cNvPr>
          <p:cNvSpPr/>
          <p:nvPr/>
        </p:nvSpPr>
        <p:spPr>
          <a:xfrm>
            <a:off x="7219681"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948B457C-E006-440E-8494-EF3FF0AB5D84}"/>
              </a:ext>
            </a:extLst>
          </p:cNvPr>
          <p:cNvSpPr txBox="1"/>
          <p:nvPr/>
        </p:nvSpPr>
        <p:spPr>
          <a:xfrm>
            <a:off x="712696" y="2330825"/>
            <a:ext cx="8718176" cy="3693319"/>
          </a:xfrm>
          <a:prstGeom prst="rect">
            <a:avLst/>
          </a:prstGeom>
          <a:noFill/>
        </p:spPr>
        <p:txBody>
          <a:bodyPr wrap="square" rtlCol="0">
            <a:spAutoFit/>
          </a:bodyPr>
          <a:lstStyle/>
          <a:p>
            <a:r>
              <a:rPr lang="en-GB" dirty="0"/>
              <a:t>There are a number of ways in which rail can build (real) customer relationships.</a:t>
            </a:r>
          </a:p>
          <a:p>
            <a:endParaRPr lang="en-GB" dirty="0"/>
          </a:p>
          <a:p>
            <a:pPr marL="285750" indent="-285750">
              <a:buFont typeface="Arial" panose="020B0604020202020204" pitchFamily="34" charset="0"/>
              <a:buChar char="•"/>
            </a:pPr>
            <a:r>
              <a:rPr lang="en-GB" dirty="0"/>
              <a:t>A North American solution is Short Lines – small community based, vertically integrated rail operators with multi-skilled employees which become part of the logistics chain of their customers within their community by giving exemplary service. </a:t>
            </a:r>
            <a:br>
              <a:rPr lang="en-GB" dirty="0"/>
            </a:br>
            <a:endParaRPr lang="en-GB" dirty="0"/>
          </a:p>
          <a:p>
            <a:pPr marL="285750" indent="-285750">
              <a:buFont typeface="Arial" panose="020B0604020202020204" pitchFamily="34" charset="0"/>
              <a:buChar char="•"/>
            </a:pPr>
            <a:r>
              <a:rPr lang="en-GB" dirty="0"/>
              <a:t>Short lines are closely allied to local producers and shippers, and manage the gathering and distribution of local freight to/from their area.</a:t>
            </a:r>
            <a:br>
              <a:rPr lang="en-GB" dirty="0"/>
            </a:br>
            <a:endParaRPr lang="en-GB" dirty="0"/>
          </a:p>
          <a:p>
            <a:pPr marL="285750" indent="-285750">
              <a:buFont typeface="Arial" panose="020B0604020202020204" pitchFamily="34" charset="0"/>
              <a:buChar char="•"/>
            </a:pPr>
            <a:r>
              <a:rPr lang="en-GB" dirty="0"/>
              <a:t>Short Lines are the hunter-gatherers of the rail world.   They book alliances with ‘wholesale’ railway operators for the line haul part of the freight task.</a:t>
            </a:r>
            <a:br>
              <a:rPr lang="en-GB" dirty="0"/>
            </a:br>
            <a:endParaRPr lang="en-GB" dirty="0"/>
          </a:p>
        </p:txBody>
      </p:sp>
    </p:spTree>
    <p:extLst>
      <p:ext uri="{BB962C8B-B14F-4D97-AF65-F5344CB8AC3E}">
        <p14:creationId xmlns:p14="http://schemas.microsoft.com/office/powerpoint/2010/main" val="30571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GENERAL FREIGHT ON RAIL </a:t>
            </a:r>
            <a:br>
              <a:rPr lang="en-GB" dirty="0"/>
            </a:br>
            <a:r>
              <a:rPr lang="en-GB" dirty="0"/>
              <a:t>– AS IT USED TO BE</a:t>
            </a:r>
          </a:p>
        </p:txBody>
      </p:sp>
      <p:pic>
        <p:nvPicPr>
          <p:cNvPr id="3" name="Content Placeholder 5">
            <a:extLst>
              <a:ext uri="{FF2B5EF4-FFF2-40B4-BE49-F238E27FC236}">
                <a16:creationId xmlns:a16="http://schemas.microsoft.com/office/drawing/2014/main" id="{D2AA87DE-07DC-4239-A03E-A8722982FD21}"/>
              </a:ext>
            </a:extLst>
          </p:cNvPr>
          <p:cNvPicPr>
            <a:picLocks noChangeAspect="1"/>
          </p:cNvPicPr>
          <p:nvPr/>
        </p:nvPicPr>
        <p:blipFill rotWithShape="1">
          <a:blip r:embed="rId2"/>
          <a:srcRect l="1251" t="23613" r="1157" b="13053"/>
          <a:stretch/>
        </p:blipFill>
        <p:spPr bwMode="auto">
          <a:xfrm>
            <a:off x="750401" y="2045875"/>
            <a:ext cx="9258244" cy="4058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56B57BD4-E0A6-48D6-BE0F-06C94AA77716}"/>
              </a:ext>
            </a:extLst>
          </p:cNvPr>
          <p:cNvSpPr/>
          <p:nvPr/>
        </p:nvSpPr>
        <p:spPr>
          <a:xfrm>
            <a:off x="7197268" y="6488668"/>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3916717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SHORT LINES 2</a:t>
            </a:r>
          </a:p>
        </p:txBody>
      </p:sp>
      <p:sp>
        <p:nvSpPr>
          <p:cNvPr id="3" name="Rectangle 2">
            <a:extLst>
              <a:ext uri="{FF2B5EF4-FFF2-40B4-BE49-F238E27FC236}">
                <a16:creationId xmlns:a16="http://schemas.microsoft.com/office/drawing/2014/main" id="{EFDD8635-485E-4814-952E-1E12514B5D98}"/>
              </a:ext>
            </a:extLst>
          </p:cNvPr>
          <p:cNvSpPr/>
          <p:nvPr/>
        </p:nvSpPr>
        <p:spPr>
          <a:xfrm>
            <a:off x="7219681"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948B457C-E006-440E-8494-EF3FF0AB5D84}"/>
              </a:ext>
            </a:extLst>
          </p:cNvPr>
          <p:cNvSpPr txBox="1"/>
          <p:nvPr/>
        </p:nvSpPr>
        <p:spPr>
          <a:xfrm>
            <a:off x="627531" y="2149019"/>
            <a:ext cx="8287869" cy="4524315"/>
          </a:xfrm>
          <a:prstGeom prst="rect">
            <a:avLst/>
          </a:prstGeom>
          <a:noFill/>
        </p:spPr>
        <p:txBody>
          <a:bodyPr wrap="square" rtlCol="0">
            <a:spAutoFit/>
          </a:bodyPr>
          <a:lstStyle/>
          <a:p>
            <a:r>
              <a:rPr lang="en-GB" dirty="0"/>
              <a:t>Short lines in this country would have to contend with</a:t>
            </a:r>
            <a:br>
              <a:rPr lang="en-GB" dirty="0"/>
            </a:br>
            <a:r>
              <a:rPr lang="en-GB" dirty="0"/>
              <a:t> </a:t>
            </a:r>
          </a:p>
          <a:p>
            <a:pPr marL="285750" indent="-285750">
              <a:buFont typeface="Arial" panose="020B0604020202020204" pitchFamily="34" charset="0"/>
              <a:buChar char="•"/>
            </a:pPr>
            <a:r>
              <a:rPr lang="en-GB" dirty="0"/>
              <a:t>the fragmented railway industry, </a:t>
            </a:r>
            <a:br>
              <a:rPr lang="en-GB" dirty="0"/>
            </a:br>
            <a:endParaRPr lang="en-GB" dirty="0"/>
          </a:p>
          <a:p>
            <a:pPr marL="285750" indent="-285750">
              <a:buFont typeface="Arial" panose="020B0604020202020204" pitchFamily="34" charset="0"/>
              <a:buChar char="•"/>
            </a:pPr>
            <a:r>
              <a:rPr lang="en-GB" dirty="0"/>
              <a:t>‘main line’ regulation that allows no concession for smaller type operations, and </a:t>
            </a:r>
            <a:br>
              <a:rPr lang="en-GB" dirty="0"/>
            </a:br>
            <a:endParaRPr lang="en-GB" dirty="0"/>
          </a:p>
          <a:p>
            <a:pPr marL="285750" indent="-285750">
              <a:buFont typeface="Arial" panose="020B0604020202020204" pitchFamily="34" charset="0"/>
              <a:buChar char="•"/>
            </a:pPr>
            <a:r>
              <a:rPr lang="en-GB" dirty="0"/>
              <a:t>a change in competition policy (for which there are precedents)</a:t>
            </a:r>
            <a:br>
              <a:rPr lang="en-GB" dirty="0"/>
            </a:br>
            <a:br>
              <a:rPr lang="en-GB" dirty="0"/>
            </a:br>
            <a:r>
              <a:rPr lang="en-GB" dirty="0"/>
              <a:t>One small operator has established a naturalised version of a short line, that largely gathers regional freight by road (in the absence of a suitable operational  rail network) and aggregates the traffic into blocks of rail traffic for attachment to pre arranged passing trains.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953208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SHORT LINE – CASE STUDY 1</a:t>
            </a:r>
          </a:p>
        </p:txBody>
      </p:sp>
      <p:sp>
        <p:nvSpPr>
          <p:cNvPr id="3" name="Rectangle 2">
            <a:extLst>
              <a:ext uri="{FF2B5EF4-FFF2-40B4-BE49-F238E27FC236}">
                <a16:creationId xmlns:a16="http://schemas.microsoft.com/office/drawing/2014/main" id="{BB09438B-84E6-4478-A264-10F0D8B1F55A}"/>
              </a:ext>
            </a:extLst>
          </p:cNvPr>
          <p:cNvSpPr/>
          <p:nvPr/>
        </p:nvSpPr>
        <p:spPr>
          <a:xfrm>
            <a:off x="479196" y="2056212"/>
            <a:ext cx="5123745" cy="3139321"/>
          </a:xfrm>
          <a:prstGeom prst="rect">
            <a:avLst/>
          </a:prstGeom>
        </p:spPr>
        <p:txBody>
          <a:bodyPr wrap="square">
            <a:spAutoFit/>
          </a:bodyPr>
          <a:lstStyle/>
          <a:p>
            <a:r>
              <a:rPr lang="en-GB" b="1" dirty="0"/>
              <a:t>Case Study – Indiana Rail Road</a:t>
            </a:r>
          </a:p>
          <a:p>
            <a:pPr marL="342900" indent="-342900">
              <a:buFont typeface="Arial" panose="020B0604020202020204" pitchFamily="34" charset="0"/>
              <a:buChar char="•"/>
            </a:pPr>
            <a:r>
              <a:rPr lang="en-GB" dirty="0"/>
              <a:t>Regional Indiana Rail Road created in 1986 – mainly coal hauler.</a:t>
            </a:r>
          </a:p>
          <a:p>
            <a:pPr marL="342900" indent="-342900">
              <a:buFont typeface="Arial" panose="020B0604020202020204" pitchFamily="34" charset="0"/>
              <a:buChar char="•"/>
            </a:pPr>
            <a:r>
              <a:rPr lang="en-GB" dirty="0"/>
              <a:t>Loss of key business in 2015 = </a:t>
            </a:r>
            <a:r>
              <a:rPr lang="en-GB" b="1" dirty="0"/>
              <a:t>potential disaster </a:t>
            </a:r>
          </a:p>
          <a:p>
            <a:pPr marL="342900" indent="-342900">
              <a:buFont typeface="Arial" panose="020B0604020202020204" pitchFamily="34" charset="0"/>
              <a:buChar char="•"/>
            </a:pPr>
            <a:r>
              <a:rPr lang="en-GB" dirty="0"/>
              <a:t>Employee-lead survival plan based on core rail operating skills and knowledge of existing and potential users </a:t>
            </a:r>
          </a:p>
          <a:p>
            <a:pPr marL="342900" indent="-342900">
              <a:buFont typeface="Arial" panose="020B0604020202020204" pitchFamily="34" charset="0"/>
              <a:buChar char="•"/>
            </a:pPr>
            <a:r>
              <a:rPr lang="en-GB" dirty="0"/>
              <a:t>Since 2015 IRR has diversified beyond coal to a vastly expanded customer base = </a:t>
            </a:r>
            <a:r>
              <a:rPr lang="en-GB" b="1" dirty="0"/>
              <a:t>survival for the company</a:t>
            </a:r>
          </a:p>
        </p:txBody>
      </p:sp>
      <p:pic>
        <p:nvPicPr>
          <p:cNvPr id="4" name="Picture 2" descr="http://www.inrd.com/images/photos/INRD9010_PR.jpg">
            <a:extLst>
              <a:ext uri="{FF2B5EF4-FFF2-40B4-BE49-F238E27FC236}">
                <a16:creationId xmlns:a16="http://schemas.microsoft.com/office/drawing/2014/main" id="{A275B8C7-AFFE-4176-83A3-E50491AAE1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5" t="4912" b="-26"/>
          <a:stretch/>
        </p:blipFill>
        <p:spPr bwMode="auto">
          <a:xfrm>
            <a:off x="5741892" y="2135171"/>
            <a:ext cx="5356844" cy="402605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952E86EB-7AD3-4891-8002-AB7AFF5534FD}"/>
              </a:ext>
            </a:extLst>
          </p:cNvPr>
          <p:cNvSpPr/>
          <p:nvPr/>
        </p:nvSpPr>
        <p:spPr>
          <a:xfrm>
            <a:off x="7224162" y="6488668"/>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404237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SHORT LINE – CASE STUDY 2</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17840"/>
            <a:ext cx="5049909" cy="369332"/>
          </a:xfrm>
          <a:prstGeom prst="rect">
            <a:avLst/>
          </a:prstGeom>
        </p:spPr>
        <p:txBody>
          <a:bodyPr wrap="none">
            <a:spAutoFit/>
          </a:bodyPr>
          <a:lstStyle/>
          <a:p>
            <a:r>
              <a:rPr lang="en-GB" dirty="0"/>
              <a:t>Max Michell / Analyst, Advocate, Commentator</a:t>
            </a:r>
          </a:p>
        </p:txBody>
      </p:sp>
      <p:pic>
        <p:nvPicPr>
          <p:cNvPr id="4" name="Picture 2">
            <a:extLst>
              <a:ext uri="{FF2B5EF4-FFF2-40B4-BE49-F238E27FC236}">
                <a16:creationId xmlns:a16="http://schemas.microsoft.com/office/drawing/2014/main" id="{B5AC206C-5DBD-4DCB-9D76-AC6B5DAD49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3" r="3794"/>
          <a:stretch/>
        </p:blipFill>
        <p:spPr bwMode="auto">
          <a:xfrm>
            <a:off x="420755" y="1930400"/>
            <a:ext cx="4477155" cy="3721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C5F06781-08AC-4A7D-B67D-9A3EABE94F55}"/>
              </a:ext>
            </a:extLst>
          </p:cNvPr>
          <p:cNvSpPr/>
          <p:nvPr/>
        </p:nvSpPr>
        <p:spPr>
          <a:xfrm>
            <a:off x="5090953" y="1728694"/>
            <a:ext cx="6621435" cy="4339650"/>
          </a:xfrm>
          <a:prstGeom prst="rect">
            <a:avLst/>
          </a:prstGeom>
        </p:spPr>
        <p:txBody>
          <a:bodyPr wrap="square">
            <a:noAutofit/>
          </a:bodyPr>
          <a:lstStyle/>
          <a:p>
            <a:r>
              <a:rPr lang="en-GB" sz="2400" b="1" dirty="0"/>
              <a:t>Lake State Railway</a:t>
            </a:r>
            <a:br>
              <a:rPr lang="en-GB" b="1" dirty="0"/>
            </a:br>
            <a:endParaRPr lang="en-GB" b="1" dirty="0"/>
          </a:p>
          <a:p>
            <a:pPr marL="342900" indent="-342900">
              <a:buFont typeface="Arial" panose="020B0604020202020204" pitchFamily="34" charset="0"/>
              <a:buChar char="•"/>
            </a:pPr>
            <a:r>
              <a:rPr lang="en-GB" sz="2000" dirty="0"/>
              <a:t>US Short Line founded in 1992</a:t>
            </a:r>
          </a:p>
          <a:p>
            <a:pPr marL="342900" indent="-342900">
              <a:buFont typeface="Arial" panose="020B0604020202020204" pitchFamily="34" charset="0"/>
              <a:buChar char="•"/>
            </a:pPr>
            <a:r>
              <a:rPr lang="en-GB" sz="2000" dirty="0"/>
              <a:t>In 2013 traffic dropped 27% to an average 10 car loads a day = </a:t>
            </a:r>
            <a:r>
              <a:rPr lang="en-GB" sz="2000" b="1" dirty="0"/>
              <a:t>imminent closure</a:t>
            </a:r>
            <a:r>
              <a:rPr lang="en-GB" sz="2000" dirty="0"/>
              <a:t> </a:t>
            </a:r>
            <a:endParaRPr lang="en-GB" sz="2000" b="1" dirty="0"/>
          </a:p>
          <a:p>
            <a:pPr marL="342900" indent="-342900">
              <a:buFont typeface="Arial" panose="020B0604020202020204" pitchFamily="34" charset="0"/>
              <a:buChar char="•"/>
            </a:pPr>
            <a:r>
              <a:rPr lang="en-GB" sz="2000" dirty="0"/>
              <a:t>New strategic growth (recovery) plan in late 2013, with 5 year capital plan, based on:</a:t>
            </a:r>
          </a:p>
          <a:p>
            <a:pPr marL="1085850" lvl="1" indent="-342900">
              <a:buFont typeface="Arial" panose="020B0604020202020204" pitchFamily="34" charset="0"/>
              <a:buChar char="•"/>
            </a:pPr>
            <a:r>
              <a:rPr lang="en-GB" sz="2000" dirty="0"/>
              <a:t>Re-energised customer relationships</a:t>
            </a:r>
          </a:p>
          <a:p>
            <a:pPr marL="1085850" lvl="1" indent="-342900">
              <a:buFont typeface="Arial" panose="020B0604020202020204" pitchFamily="34" charset="0"/>
              <a:buChar char="•"/>
            </a:pPr>
            <a:r>
              <a:rPr lang="en-GB" sz="2000" dirty="0"/>
              <a:t>Additional services for existing users</a:t>
            </a:r>
          </a:p>
          <a:p>
            <a:pPr marL="1085850" lvl="1" indent="-342900">
              <a:buFont typeface="Arial" panose="020B0604020202020204" pitchFamily="34" charset="0"/>
              <a:buChar char="•"/>
            </a:pPr>
            <a:r>
              <a:rPr lang="en-GB" sz="2000" dirty="0"/>
              <a:t>Attract new customers with transload service and investment in new equipment</a:t>
            </a:r>
          </a:p>
          <a:p>
            <a:pPr marL="342900" indent="-342900">
              <a:buFont typeface="Arial" panose="020B0604020202020204" pitchFamily="34" charset="0"/>
              <a:buChar char="•"/>
            </a:pPr>
            <a:r>
              <a:rPr lang="en-GB" sz="2000" dirty="0"/>
              <a:t>Viable traffic volumes by 2017</a:t>
            </a:r>
          </a:p>
          <a:p>
            <a:pPr marL="342900" indent="-342900">
              <a:buFont typeface="Arial" panose="020B0604020202020204" pitchFamily="34" charset="0"/>
              <a:buChar char="•"/>
            </a:pPr>
            <a:r>
              <a:rPr lang="en-GB" sz="2000" b="1" dirty="0"/>
              <a:t>On course to double by 2020</a:t>
            </a:r>
          </a:p>
        </p:txBody>
      </p:sp>
    </p:spTree>
    <p:extLst>
      <p:ext uri="{BB962C8B-B14F-4D97-AF65-F5344CB8AC3E}">
        <p14:creationId xmlns:p14="http://schemas.microsoft.com/office/powerpoint/2010/main" val="400456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PRIVATE SIDINGS</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31287"/>
            <a:ext cx="5049909" cy="369332"/>
          </a:xfrm>
          <a:prstGeom prst="rect">
            <a:avLst/>
          </a:prstGeom>
        </p:spPr>
        <p:txBody>
          <a:bodyPr wrap="none">
            <a:spAutoFit/>
          </a:bodyPr>
          <a:lstStyle/>
          <a:p>
            <a:r>
              <a:rPr lang="en-GB" dirty="0"/>
              <a:t>Max Michell / Analyst, Advocate, Commentator</a:t>
            </a:r>
          </a:p>
        </p:txBody>
      </p:sp>
      <p:sp>
        <p:nvSpPr>
          <p:cNvPr id="5" name="TextBox 4">
            <a:extLst>
              <a:ext uri="{FF2B5EF4-FFF2-40B4-BE49-F238E27FC236}">
                <a16:creationId xmlns:a16="http://schemas.microsoft.com/office/drawing/2014/main" id="{13EBFB26-0F39-47B9-A54E-830E6BE3B5F6}"/>
              </a:ext>
            </a:extLst>
          </p:cNvPr>
          <p:cNvSpPr txBox="1"/>
          <p:nvPr/>
        </p:nvSpPr>
        <p:spPr>
          <a:xfrm>
            <a:off x="596652" y="1550894"/>
            <a:ext cx="8924364" cy="4801314"/>
          </a:xfrm>
          <a:prstGeom prst="rect">
            <a:avLst/>
          </a:prstGeom>
          <a:noFill/>
        </p:spPr>
        <p:txBody>
          <a:bodyPr wrap="square" rtlCol="0">
            <a:spAutoFit/>
          </a:bodyPr>
          <a:lstStyle/>
          <a:p>
            <a:pPr marL="285750" indent="-285750">
              <a:buFont typeface="Arial" panose="020B0604020202020204" pitchFamily="34" charset="0"/>
              <a:buChar char="•"/>
            </a:pPr>
            <a:r>
              <a:rPr lang="en-GB" dirty="0"/>
              <a:t>At one time Victoria had hundreds of private sidings, ranging from leased sites in the local station yard to a stand alone siding(s) into the customers premises (sometimes quite remote from towns or stations).</a:t>
            </a:r>
            <a:br>
              <a:rPr lang="en-GB" dirty="0"/>
            </a:br>
            <a:endParaRPr lang="en-GB" dirty="0"/>
          </a:p>
          <a:p>
            <a:pPr marL="285750" indent="-285750">
              <a:buFont typeface="Arial" panose="020B0604020202020204" pitchFamily="34" charset="0"/>
              <a:buChar char="•"/>
            </a:pPr>
            <a:r>
              <a:rPr lang="en-GB" dirty="0"/>
              <a:t>Around 40 years ago the concept of private sidings (and of wagon load traffic) came to be regarded as a cost burden – the result being that very few private sidings now exist other than those for train load traffic.</a:t>
            </a:r>
            <a:br>
              <a:rPr lang="en-GB" dirty="0"/>
            </a:br>
            <a:endParaRPr lang="en-GB" dirty="0"/>
          </a:p>
          <a:p>
            <a:pPr marL="285750" indent="-285750">
              <a:buFont typeface="Arial" panose="020B0604020202020204" pitchFamily="34" charset="0"/>
              <a:buChar char="•"/>
            </a:pPr>
            <a:r>
              <a:rPr lang="en-GB" dirty="0"/>
              <a:t>Private sidings provide a direct link with customers and have the advantage of removing the significant ‘last mile’ barrier to service that applies from common user terminals.</a:t>
            </a:r>
            <a:br>
              <a:rPr lang="en-GB" dirty="0"/>
            </a:br>
            <a:endParaRPr lang="en-GB" dirty="0"/>
          </a:p>
          <a:p>
            <a:pPr marL="285750" indent="-285750">
              <a:buFont typeface="Arial" panose="020B0604020202020204" pitchFamily="34" charset="0"/>
              <a:buChar char="•"/>
            </a:pPr>
            <a:r>
              <a:rPr lang="en-GB" dirty="0"/>
              <a:t>However private sidings need to be well located, have a reasonable traffic volume and be able to be served by rail with a high level of reliability while being cost effective.</a:t>
            </a:r>
            <a:br>
              <a:rPr lang="en-GB" dirty="0"/>
            </a:br>
            <a:endParaRPr lang="en-GB" dirty="0"/>
          </a:p>
          <a:p>
            <a:r>
              <a:rPr lang="en-GB" dirty="0"/>
              <a:t> </a:t>
            </a:r>
          </a:p>
        </p:txBody>
      </p:sp>
    </p:spTree>
    <p:extLst>
      <p:ext uri="{BB962C8B-B14F-4D97-AF65-F5344CB8AC3E}">
        <p14:creationId xmlns:p14="http://schemas.microsoft.com/office/powerpoint/2010/main" val="2307602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LOGISTICS ESTATES</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22322"/>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32AC4169-A82E-45EC-8A73-F4EC530BB70A}"/>
              </a:ext>
            </a:extLst>
          </p:cNvPr>
          <p:cNvSpPr txBox="1"/>
          <p:nvPr/>
        </p:nvSpPr>
        <p:spPr>
          <a:xfrm>
            <a:off x="461682" y="1649507"/>
            <a:ext cx="9802906" cy="4524315"/>
          </a:xfrm>
          <a:prstGeom prst="rect">
            <a:avLst/>
          </a:prstGeom>
          <a:noFill/>
        </p:spPr>
        <p:txBody>
          <a:bodyPr wrap="square" rtlCol="0">
            <a:spAutoFit/>
          </a:bodyPr>
          <a:lstStyle/>
          <a:p>
            <a:pPr marL="285750" indent="-285750">
              <a:buFont typeface="Arial" panose="020B0604020202020204" pitchFamily="34" charset="0"/>
              <a:buChar char="•"/>
            </a:pPr>
            <a:r>
              <a:rPr lang="en-GB" dirty="0"/>
              <a:t>Co-location of Logistics Facilities (warehouses / freight receival / delivery facilities / cross docking capabilities etc.) inside or adjacent to rail freight terminals largely removes one of the major obstacles to freight on rail – that of the ‘last mile’ between the terminal and customer. Logistics Facilities are a value adding service enhancer.</a:t>
            </a:r>
            <a:br>
              <a:rPr lang="en-GB" dirty="0"/>
            </a:br>
            <a:endParaRPr lang="en-GB" dirty="0"/>
          </a:p>
          <a:p>
            <a:pPr marL="285750" indent="-285750">
              <a:buFont typeface="Arial" panose="020B0604020202020204" pitchFamily="34" charset="0"/>
              <a:buChar char="•"/>
            </a:pPr>
            <a:r>
              <a:rPr lang="en-GB" dirty="0"/>
              <a:t>The logistics facility allows the collection, storage and delivery of freight, including sorting and re-consigning freight (in an appropriate mix) to the end receiver, and notably all by one logistics operator.   </a:t>
            </a:r>
            <a:br>
              <a:rPr lang="en-GB" dirty="0"/>
            </a:br>
            <a:endParaRPr lang="en-GB" dirty="0"/>
          </a:p>
          <a:p>
            <a:pPr marL="285750" indent="-285750">
              <a:buFont typeface="Arial" panose="020B0604020202020204" pitchFamily="34" charset="0"/>
              <a:buChar char="•"/>
            </a:pPr>
            <a:r>
              <a:rPr lang="en-GB" dirty="0"/>
              <a:t>So for instance canned freight received in the Logistics Facility from a Tomato Canner might be despatched as part of a mixed consignment to order for a Supermarket.</a:t>
            </a:r>
            <a:br>
              <a:rPr lang="en-GB" dirty="0"/>
            </a:br>
            <a:endParaRPr lang="en-GB" dirty="0"/>
          </a:p>
          <a:p>
            <a:pPr marL="285750" indent="-285750">
              <a:buFont typeface="Arial" panose="020B0604020202020204" pitchFamily="34" charset="0"/>
              <a:buChar char="•"/>
            </a:pPr>
            <a:r>
              <a:rPr lang="en-GB" dirty="0"/>
              <a:t>If the Rail Operator and Logistics Facility are under common ownership then the customer relationship is very tight (e.g. SCT) – if the logistics facility and rail operator have different ownership the physical proximity of the two goes some way toward creating good customer alliances.</a:t>
            </a:r>
          </a:p>
        </p:txBody>
      </p:sp>
    </p:spTree>
    <p:extLst>
      <p:ext uri="{BB962C8B-B14F-4D97-AF65-F5344CB8AC3E}">
        <p14:creationId xmlns:p14="http://schemas.microsoft.com/office/powerpoint/2010/main" val="64982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AN INTERESTING AUSTRALIAN EXAMPLE</a:t>
            </a:r>
          </a:p>
        </p:txBody>
      </p:sp>
      <p:sp>
        <p:nvSpPr>
          <p:cNvPr id="3" name="Rectangle 2">
            <a:extLst>
              <a:ext uri="{FF2B5EF4-FFF2-40B4-BE49-F238E27FC236}">
                <a16:creationId xmlns:a16="http://schemas.microsoft.com/office/drawing/2014/main" id="{EFDD8635-485E-4814-952E-1E12514B5D98}"/>
              </a:ext>
            </a:extLst>
          </p:cNvPr>
          <p:cNvSpPr/>
          <p:nvPr/>
        </p:nvSpPr>
        <p:spPr>
          <a:xfrm>
            <a:off x="7246574" y="6422322"/>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3247584F-3096-42A8-BE88-57AAA3C8182F}"/>
              </a:ext>
            </a:extLst>
          </p:cNvPr>
          <p:cNvSpPr txBox="1"/>
          <p:nvPr/>
        </p:nvSpPr>
        <p:spPr>
          <a:xfrm>
            <a:off x="515470" y="1367116"/>
            <a:ext cx="10125636" cy="4801314"/>
          </a:xfrm>
          <a:prstGeom prst="rect">
            <a:avLst/>
          </a:prstGeom>
          <a:noFill/>
        </p:spPr>
        <p:txBody>
          <a:bodyPr wrap="square" rtlCol="0">
            <a:spAutoFit/>
          </a:bodyPr>
          <a:lstStyle/>
          <a:p>
            <a:pPr marL="285750" indent="-285750">
              <a:buFont typeface="Arial" panose="020B0604020202020204" pitchFamily="34" charset="0"/>
              <a:buChar char="•"/>
            </a:pPr>
            <a:r>
              <a:rPr lang="en-GB" dirty="0"/>
              <a:t>BALCO is the South Australian Balaklava Cooperative located around 100 km north of Adelaide.   It is the only intrastate rail freight operator in SA (other than for bulk grain).</a:t>
            </a:r>
            <a:br>
              <a:rPr lang="en-GB" dirty="0"/>
            </a:br>
            <a:endParaRPr lang="en-GB" dirty="0"/>
          </a:p>
          <a:p>
            <a:pPr marL="285750" indent="-285750">
              <a:buFont typeface="Arial" panose="020B0604020202020204" pitchFamily="34" charset="0"/>
              <a:buChar char="•"/>
            </a:pPr>
            <a:r>
              <a:rPr lang="en-GB" dirty="0"/>
              <a:t>BALCO’s business is in processed </a:t>
            </a:r>
            <a:r>
              <a:rPr lang="en-GB" dirty="0" err="1"/>
              <a:t>stockfeed</a:t>
            </a:r>
            <a:r>
              <a:rPr lang="en-GB" dirty="0"/>
              <a:t> for export.   For transport it set up a simple rail terminal at </a:t>
            </a:r>
            <a:r>
              <a:rPr lang="en-GB" dirty="0" err="1"/>
              <a:t>Bowmans</a:t>
            </a:r>
            <a:r>
              <a:rPr lang="en-GB" dirty="0"/>
              <a:t> on the Adelaide - Port Augusta main line, and started running their own train to Port of Adelaide.</a:t>
            </a:r>
            <a:br>
              <a:rPr lang="en-GB" dirty="0"/>
            </a:br>
            <a:endParaRPr lang="en-GB" dirty="0"/>
          </a:p>
          <a:p>
            <a:pPr marL="285750" indent="-285750">
              <a:buFont typeface="Arial" panose="020B0604020202020204" pitchFamily="34" charset="0"/>
              <a:buChar char="•"/>
            </a:pPr>
            <a:r>
              <a:rPr lang="en-GB" dirty="0"/>
              <a:t>Traffic grew to reasonable volumes allowing a quite sizable train for a relatively short haul.</a:t>
            </a:r>
            <a:br>
              <a:rPr lang="en-GB" dirty="0"/>
            </a:br>
            <a:endParaRPr lang="en-GB" dirty="0"/>
          </a:p>
          <a:p>
            <a:pPr marL="285750" indent="-285750">
              <a:buFont typeface="Arial" panose="020B0604020202020204" pitchFamily="34" charset="0"/>
              <a:buChar char="•"/>
            </a:pPr>
            <a:r>
              <a:rPr lang="en-GB" dirty="0"/>
              <a:t>Expanded to pick up lead for export from Port Pirie – an extension of their existing train.</a:t>
            </a:r>
            <a:br>
              <a:rPr lang="en-GB" dirty="0"/>
            </a:br>
            <a:endParaRPr lang="en-GB" dirty="0"/>
          </a:p>
          <a:p>
            <a:pPr marL="285750" indent="-285750">
              <a:buFont typeface="Arial" panose="020B0604020202020204" pitchFamily="34" charset="0"/>
              <a:buChar char="•"/>
            </a:pPr>
            <a:r>
              <a:rPr lang="en-GB" dirty="0"/>
              <a:t>Next picked up mineral sands traffic from Broken Hill – separate train but sometimes ‘double stack’ empty containers Adelaide to </a:t>
            </a:r>
            <a:r>
              <a:rPr lang="en-GB" dirty="0" err="1"/>
              <a:t>Bowmans</a:t>
            </a:r>
            <a:r>
              <a:rPr lang="en-GB" dirty="0"/>
              <a:t> to improve container turn round.</a:t>
            </a:r>
            <a:br>
              <a:rPr lang="en-GB" dirty="0"/>
            </a:br>
            <a:endParaRPr lang="en-GB" dirty="0"/>
          </a:p>
          <a:p>
            <a:pPr marL="285750" indent="-285750">
              <a:buFont typeface="Arial" panose="020B0604020202020204" pitchFamily="34" charset="0"/>
              <a:buChar char="•"/>
            </a:pPr>
            <a:r>
              <a:rPr lang="en-GB" dirty="0"/>
              <a:t>Subsequently got imported solar farm components on rail to Port Augusta for installation.  Most recently has been moving export timber traffic through a new terminal (siding) at Bordertown 300 km south east of Adelaide.</a:t>
            </a:r>
          </a:p>
        </p:txBody>
      </p:sp>
    </p:spTree>
    <p:extLst>
      <p:ext uri="{BB962C8B-B14F-4D97-AF65-F5344CB8AC3E}">
        <p14:creationId xmlns:p14="http://schemas.microsoft.com/office/powerpoint/2010/main" val="2707304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FACTORS - TERMINAL EFFICIENCY</a:t>
            </a:r>
          </a:p>
        </p:txBody>
      </p:sp>
      <p:sp>
        <p:nvSpPr>
          <p:cNvPr id="3" name="Rectangle 2">
            <a:extLst>
              <a:ext uri="{FF2B5EF4-FFF2-40B4-BE49-F238E27FC236}">
                <a16:creationId xmlns:a16="http://schemas.microsoft.com/office/drawing/2014/main" id="{EFDD8635-485E-4814-952E-1E12514B5D98}"/>
              </a:ext>
            </a:extLst>
          </p:cNvPr>
          <p:cNvSpPr/>
          <p:nvPr/>
        </p:nvSpPr>
        <p:spPr>
          <a:xfrm>
            <a:off x="7206233" y="6422322"/>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F77CCC12-4ABF-4A4E-B29B-090C3976CEEF}"/>
              </a:ext>
            </a:extLst>
          </p:cNvPr>
          <p:cNvSpPr txBox="1"/>
          <p:nvPr/>
        </p:nvSpPr>
        <p:spPr>
          <a:xfrm>
            <a:off x="542364" y="1535953"/>
            <a:ext cx="8511989" cy="5078313"/>
          </a:xfrm>
          <a:prstGeom prst="rect">
            <a:avLst/>
          </a:prstGeom>
          <a:noFill/>
        </p:spPr>
        <p:txBody>
          <a:bodyPr wrap="square" rtlCol="0">
            <a:spAutoFit/>
          </a:bodyPr>
          <a:lstStyle/>
          <a:p>
            <a:pPr marL="285750" indent="-285750">
              <a:buFont typeface="Arial" panose="020B0604020202020204" pitchFamily="34" charset="0"/>
              <a:buChar char="•"/>
            </a:pPr>
            <a:r>
              <a:rPr lang="en-GB" dirty="0"/>
              <a:t>Inter-modal terminals interface between trains with &gt;= 200 TEU and trucks with 2 TEU.</a:t>
            </a:r>
            <a:br>
              <a:rPr lang="en-GB" dirty="0"/>
            </a:br>
            <a:endParaRPr lang="en-GB" dirty="0"/>
          </a:p>
          <a:p>
            <a:pPr marL="285750" indent="-285750">
              <a:buFont typeface="Arial" panose="020B0604020202020204" pitchFamily="34" charset="0"/>
              <a:buChar char="•"/>
            </a:pPr>
            <a:r>
              <a:rPr lang="en-GB" dirty="0"/>
              <a:t>Rail measures its performance terminal to terminal.   Customers (which rail does not have any relationship with) measure door to door.</a:t>
            </a:r>
            <a:br>
              <a:rPr lang="en-GB" dirty="0"/>
            </a:br>
            <a:endParaRPr lang="en-GB" dirty="0"/>
          </a:p>
          <a:p>
            <a:pPr marL="285750" indent="-285750">
              <a:buFont typeface="Arial" panose="020B0604020202020204" pitchFamily="34" charset="0"/>
              <a:buChar char="•"/>
            </a:pPr>
            <a:r>
              <a:rPr lang="en-GB" dirty="0"/>
              <a:t>‘Last mile’ of door to door is not under control of rail – rail has no knowledge of customer perception of performance and no ability to control that performance.  Cost of ‘last mile’ haul is disproportionately high – can cripple rail on pricing despite rail’s line haul cost advantage.</a:t>
            </a:r>
            <a:br>
              <a:rPr lang="en-GB" dirty="0"/>
            </a:br>
            <a:endParaRPr lang="en-GB" dirty="0"/>
          </a:p>
          <a:p>
            <a:pPr marL="285750" indent="-285750">
              <a:buFont typeface="Arial" panose="020B0604020202020204" pitchFamily="34" charset="0"/>
              <a:buChar char="•"/>
            </a:pPr>
            <a:r>
              <a:rPr lang="en-GB" dirty="0"/>
              <a:t>Current large scale terminals are inefficient for rail (terminals tranship direct between trucks and trains lowering rolling stock utilisation) and for trucks (waiting in queues, waiting for lifting machinery to get to position for random container selection).</a:t>
            </a:r>
            <a:br>
              <a:rPr lang="en-GB" dirty="0"/>
            </a:br>
            <a:endParaRPr lang="en-GB" dirty="0"/>
          </a:p>
          <a:p>
            <a:pPr marL="285750" indent="-285750">
              <a:buFont typeface="Arial" panose="020B0604020202020204" pitchFamily="34" charset="0"/>
              <a:buChar char="•"/>
            </a:pPr>
            <a:r>
              <a:rPr lang="en-GB" dirty="0"/>
              <a:t>Major issue is that terminals are NOT the real customer – real customers are somewhere down the line out of the purview of rail.</a:t>
            </a:r>
          </a:p>
        </p:txBody>
      </p:sp>
    </p:spTree>
    <p:extLst>
      <p:ext uri="{BB962C8B-B14F-4D97-AF65-F5344CB8AC3E}">
        <p14:creationId xmlns:p14="http://schemas.microsoft.com/office/powerpoint/2010/main" val="25532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E1A7-294C-45FB-AE7A-6F59202CD90A}"/>
              </a:ext>
            </a:extLst>
          </p:cNvPr>
          <p:cNvSpPr>
            <a:spLocks noGrp="1"/>
          </p:cNvSpPr>
          <p:nvPr>
            <p:ph type="title"/>
          </p:nvPr>
        </p:nvSpPr>
        <p:spPr/>
        <p:txBody>
          <a:bodyPr/>
          <a:lstStyle/>
          <a:p>
            <a:r>
              <a:rPr lang="en-GB" dirty="0"/>
              <a:t>INTER-MODAL FREIGHT: 1500 METRES OF RANDOMNESS</a:t>
            </a:r>
          </a:p>
        </p:txBody>
      </p:sp>
      <p:pic>
        <p:nvPicPr>
          <p:cNvPr id="4" name="Picture 3">
            <a:extLst>
              <a:ext uri="{FF2B5EF4-FFF2-40B4-BE49-F238E27FC236}">
                <a16:creationId xmlns:a16="http://schemas.microsoft.com/office/drawing/2014/main" id="{23C02379-6DFB-429A-99D3-08A248202C83}"/>
              </a:ext>
            </a:extLst>
          </p:cNvPr>
          <p:cNvPicPr>
            <a:picLocks noChangeAspect="1"/>
          </p:cNvPicPr>
          <p:nvPr/>
        </p:nvPicPr>
        <p:blipFill>
          <a:blip r:embed="rId2"/>
          <a:stretch>
            <a:fillRect/>
          </a:stretch>
        </p:blipFill>
        <p:spPr>
          <a:xfrm>
            <a:off x="3665086" y="1299883"/>
            <a:ext cx="6717551" cy="5038164"/>
          </a:xfrm>
          <a:prstGeom prst="rect">
            <a:avLst/>
          </a:prstGeom>
        </p:spPr>
      </p:pic>
      <p:sp>
        <p:nvSpPr>
          <p:cNvPr id="3" name="TextBox 2">
            <a:extLst>
              <a:ext uri="{FF2B5EF4-FFF2-40B4-BE49-F238E27FC236}">
                <a16:creationId xmlns:a16="http://schemas.microsoft.com/office/drawing/2014/main" id="{158EDA68-CC2C-45D0-806D-75AB8E32B3A7}"/>
              </a:ext>
            </a:extLst>
          </p:cNvPr>
          <p:cNvSpPr txBox="1"/>
          <p:nvPr/>
        </p:nvSpPr>
        <p:spPr>
          <a:xfrm>
            <a:off x="636993" y="2261981"/>
            <a:ext cx="2675466" cy="3693319"/>
          </a:xfrm>
          <a:prstGeom prst="rect">
            <a:avLst/>
          </a:prstGeom>
          <a:noFill/>
        </p:spPr>
        <p:txBody>
          <a:bodyPr wrap="square" rtlCol="0">
            <a:spAutoFit/>
          </a:bodyPr>
          <a:lstStyle/>
          <a:p>
            <a:r>
              <a:rPr lang="en-GB" dirty="0"/>
              <a:t>Random containers – what order will the pick up trucks arrive to collect this mixed trainload of containers?</a:t>
            </a:r>
          </a:p>
          <a:p>
            <a:endParaRPr lang="en-GB" dirty="0"/>
          </a:p>
          <a:p>
            <a:r>
              <a:rPr lang="en-GB" dirty="0"/>
              <a:t>Efficient terminals would separate the train load/unload and the truck load/unload via a data intensive physical buffering system. </a:t>
            </a:r>
          </a:p>
        </p:txBody>
      </p:sp>
      <p:sp>
        <p:nvSpPr>
          <p:cNvPr id="6" name="Rectangle 5">
            <a:extLst>
              <a:ext uri="{FF2B5EF4-FFF2-40B4-BE49-F238E27FC236}">
                <a16:creationId xmlns:a16="http://schemas.microsoft.com/office/drawing/2014/main" id="{CC44E8FB-A393-449E-9BBB-FD6EFC4BC5AA}"/>
              </a:ext>
            </a:extLst>
          </p:cNvPr>
          <p:cNvSpPr/>
          <p:nvPr/>
        </p:nvSpPr>
        <p:spPr>
          <a:xfrm>
            <a:off x="7215198" y="6453699"/>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1742162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TERMINALS</a:t>
            </a:r>
          </a:p>
        </p:txBody>
      </p:sp>
      <p:sp>
        <p:nvSpPr>
          <p:cNvPr id="3" name="Rectangle 2">
            <a:extLst>
              <a:ext uri="{FF2B5EF4-FFF2-40B4-BE49-F238E27FC236}">
                <a16:creationId xmlns:a16="http://schemas.microsoft.com/office/drawing/2014/main" id="{EFDD8635-485E-4814-952E-1E12514B5D98}"/>
              </a:ext>
            </a:extLst>
          </p:cNvPr>
          <p:cNvSpPr/>
          <p:nvPr/>
        </p:nvSpPr>
        <p:spPr>
          <a:xfrm>
            <a:off x="7224163" y="6435769"/>
            <a:ext cx="5049909" cy="369332"/>
          </a:xfrm>
          <a:prstGeom prst="rect">
            <a:avLst/>
          </a:prstGeom>
        </p:spPr>
        <p:txBody>
          <a:bodyPr wrap="none">
            <a:spAutoFit/>
          </a:bodyPr>
          <a:lstStyle/>
          <a:p>
            <a:r>
              <a:rPr lang="en-GB" dirty="0"/>
              <a:t>Max Michell / Analyst, Advocate, Commentator</a:t>
            </a:r>
          </a:p>
        </p:txBody>
      </p:sp>
      <p:sp>
        <p:nvSpPr>
          <p:cNvPr id="5" name="TextBox 4">
            <a:extLst>
              <a:ext uri="{FF2B5EF4-FFF2-40B4-BE49-F238E27FC236}">
                <a16:creationId xmlns:a16="http://schemas.microsoft.com/office/drawing/2014/main" id="{2EE33C27-7995-4CE0-AEAB-843CD25D2711}"/>
              </a:ext>
            </a:extLst>
          </p:cNvPr>
          <p:cNvSpPr txBox="1"/>
          <p:nvPr/>
        </p:nvSpPr>
        <p:spPr>
          <a:xfrm>
            <a:off x="268941" y="1985682"/>
            <a:ext cx="10520083" cy="4801314"/>
          </a:xfrm>
          <a:prstGeom prst="rect">
            <a:avLst/>
          </a:prstGeom>
          <a:noFill/>
        </p:spPr>
        <p:txBody>
          <a:bodyPr wrap="square" rtlCol="0">
            <a:spAutoFit/>
          </a:bodyPr>
          <a:lstStyle/>
          <a:p>
            <a:pPr marL="285750" indent="-285750">
              <a:buFont typeface="Arial" panose="020B0604020202020204" pitchFamily="34" charset="0"/>
              <a:buChar char="•"/>
            </a:pPr>
            <a:r>
              <a:rPr lang="en-GB" dirty="0"/>
              <a:t> The major issue with big terminals as we know them (e.g. South Dynon, </a:t>
            </a:r>
            <a:r>
              <a:rPr lang="en-GB" dirty="0" err="1"/>
              <a:t>Chullora</a:t>
            </a:r>
            <a:r>
              <a:rPr lang="en-GB" dirty="0"/>
              <a:t>, Acacia Ridge) is that they largely create a barrier between the rail operator (wholesaler) and the real customer.  Terminals do not need to be ‘big’ to be fit for purpose.</a:t>
            </a:r>
            <a:br>
              <a:rPr lang="en-GB" dirty="0"/>
            </a:br>
            <a:endParaRPr lang="en-GB" dirty="0"/>
          </a:p>
          <a:p>
            <a:pPr marL="285750" indent="-285750">
              <a:buFont typeface="Arial" panose="020B0604020202020204" pitchFamily="34" charset="0"/>
              <a:buChar char="•"/>
            </a:pPr>
            <a:r>
              <a:rPr lang="en-GB" dirty="0"/>
              <a:t>The relatively efficient line haul on rail is largely overwhelmed by high cost short haul ‘last mile’ activity that is mostly not controlled by the railway.   Door to door transport fees are higher than they could be while reliability (as seen by the real customer) is out of the control of the railway.</a:t>
            </a:r>
            <a:br>
              <a:rPr lang="en-GB" dirty="0"/>
            </a:br>
            <a:endParaRPr lang="en-GB" dirty="0"/>
          </a:p>
          <a:p>
            <a:pPr marL="285750" indent="-285750">
              <a:buFont typeface="Arial" panose="020B0604020202020204" pitchFamily="34" charset="0"/>
              <a:buChar char="•"/>
            </a:pPr>
            <a:r>
              <a:rPr lang="en-GB" dirty="0"/>
              <a:t>Many of the strategies mentioned earlier are also relevant to the terminal issue - short lines (a form of ‘last mile’ activity), logistics estates and private sidings (a personal terminal for the customer) have a place.</a:t>
            </a:r>
            <a:br>
              <a:rPr lang="en-GB" dirty="0"/>
            </a:br>
            <a:endParaRPr lang="en-GB" dirty="0"/>
          </a:p>
          <a:p>
            <a:pPr marL="285750" indent="-285750">
              <a:buFont typeface="Arial" panose="020B0604020202020204" pitchFamily="34" charset="0"/>
              <a:buChar char="•"/>
            </a:pPr>
            <a:r>
              <a:rPr lang="en-GB" dirty="0"/>
              <a:t>Rail management of the ‘last mile’ would bring the customer relationship much closer while reducing costs over all.   If (when) autonomous trucks become viable then rail has a big opportunity to directly control the ‘last mile’ activity.</a:t>
            </a:r>
            <a:br>
              <a:rPr lang="en-GB" dirty="0"/>
            </a:b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221784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KEY STRATEGIES - TERMINALS</a:t>
            </a:r>
          </a:p>
        </p:txBody>
      </p:sp>
      <p:sp>
        <p:nvSpPr>
          <p:cNvPr id="3" name="Rectangle 2">
            <a:extLst>
              <a:ext uri="{FF2B5EF4-FFF2-40B4-BE49-F238E27FC236}">
                <a16:creationId xmlns:a16="http://schemas.microsoft.com/office/drawing/2014/main" id="{EFDD8635-485E-4814-952E-1E12514B5D98}"/>
              </a:ext>
            </a:extLst>
          </p:cNvPr>
          <p:cNvSpPr/>
          <p:nvPr/>
        </p:nvSpPr>
        <p:spPr>
          <a:xfrm>
            <a:off x="7224163" y="6435769"/>
            <a:ext cx="5049909" cy="369332"/>
          </a:xfrm>
          <a:prstGeom prst="rect">
            <a:avLst/>
          </a:prstGeom>
        </p:spPr>
        <p:txBody>
          <a:bodyPr wrap="none">
            <a:spAutoFit/>
          </a:bodyPr>
          <a:lstStyle/>
          <a:p>
            <a:r>
              <a:rPr lang="en-GB" dirty="0"/>
              <a:t>Max Michell / Analyst, Advocate, Commentator</a:t>
            </a:r>
          </a:p>
        </p:txBody>
      </p:sp>
      <p:sp>
        <p:nvSpPr>
          <p:cNvPr id="5" name="TextBox 4">
            <a:extLst>
              <a:ext uri="{FF2B5EF4-FFF2-40B4-BE49-F238E27FC236}">
                <a16:creationId xmlns:a16="http://schemas.microsoft.com/office/drawing/2014/main" id="{2EE33C27-7995-4CE0-AEAB-843CD25D2711}"/>
              </a:ext>
            </a:extLst>
          </p:cNvPr>
          <p:cNvSpPr txBox="1"/>
          <p:nvPr/>
        </p:nvSpPr>
        <p:spPr>
          <a:xfrm>
            <a:off x="268941" y="1985682"/>
            <a:ext cx="10520083" cy="646331"/>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6" name="Picture 5" descr="A building in the background&#10;&#10;Description automatically generated">
            <a:extLst>
              <a:ext uri="{FF2B5EF4-FFF2-40B4-BE49-F238E27FC236}">
                <a16:creationId xmlns:a16="http://schemas.microsoft.com/office/drawing/2014/main" id="{F2F0ADA9-9D8E-4841-9293-B9E932ECC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2" y="1602480"/>
            <a:ext cx="9005061" cy="3329603"/>
          </a:xfrm>
          <a:prstGeom prst="rect">
            <a:avLst/>
          </a:prstGeom>
        </p:spPr>
      </p:pic>
      <p:sp>
        <p:nvSpPr>
          <p:cNvPr id="4" name="TextBox 3">
            <a:extLst>
              <a:ext uri="{FF2B5EF4-FFF2-40B4-BE49-F238E27FC236}">
                <a16:creationId xmlns:a16="http://schemas.microsoft.com/office/drawing/2014/main" id="{A2C16BE7-3E63-40A6-B783-F489AC66ECAF}"/>
              </a:ext>
            </a:extLst>
          </p:cNvPr>
          <p:cNvSpPr txBox="1"/>
          <p:nvPr/>
        </p:nvSpPr>
        <p:spPr>
          <a:xfrm>
            <a:off x="573741" y="5213556"/>
            <a:ext cx="8964720" cy="1200329"/>
          </a:xfrm>
          <a:prstGeom prst="rect">
            <a:avLst/>
          </a:prstGeom>
          <a:noFill/>
        </p:spPr>
        <p:txBody>
          <a:bodyPr wrap="square" rtlCol="0">
            <a:spAutoFit/>
          </a:bodyPr>
          <a:lstStyle/>
          <a:p>
            <a:r>
              <a:rPr lang="en-GB" dirty="0"/>
              <a:t>South Dynon Terminal from above.  Lots of rail tracks, some roadways and nowhere for a container stack to ‘buffer’ the rail and road loading, or for any ancillaries such as warehousing, or tracks for train arrival and departure separate from the container handling tracks.  Very old school! </a:t>
            </a:r>
          </a:p>
        </p:txBody>
      </p:sp>
    </p:spTree>
    <p:extLst>
      <p:ext uri="{BB962C8B-B14F-4D97-AF65-F5344CB8AC3E}">
        <p14:creationId xmlns:p14="http://schemas.microsoft.com/office/powerpoint/2010/main" val="193008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GENERAL RAIL FREIGHT</a:t>
            </a:r>
            <a:br>
              <a:rPr lang="en-GB" dirty="0"/>
            </a:br>
            <a:r>
              <a:rPr lang="en-GB" sz="2800" dirty="0"/>
              <a:t>RECENT HISTORY: INTER AND INTRASTATE</a:t>
            </a:r>
          </a:p>
        </p:txBody>
      </p:sp>
      <p:graphicFrame>
        <p:nvGraphicFramePr>
          <p:cNvPr id="3" name="Table 2">
            <a:extLst>
              <a:ext uri="{FF2B5EF4-FFF2-40B4-BE49-F238E27FC236}">
                <a16:creationId xmlns:a16="http://schemas.microsoft.com/office/drawing/2014/main" id="{BA522A5E-6EF9-4DE6-8C36-97B9C48B6631}"/>
              </a:ext>
            </a:extLst>
          </p:cNvPr>
          <p:cNvGraphicFramePr>
            <a:graphicFrameLocks noGrp="1"/>
          </p:cNvGraphicFramePr>
          <p:nvPr>
            <p:extLst>
              <p:ext uri="{D42A27DB-BD31-4B8C-83A1-F6EECF244321}">
                <p14:modId xmlns:p14="http://schemas.microsoft.com/office/powerpoint/2010/main" val="3124043302"/>
              </p:ext>
            </p:extLst>
          </p:nvPr>
        </p:nvGraphicFramePr>
        <p:xfrm>
          <a:off x="1638705" y="2138978"/>
          <a:ext cx="7318770" cy="3855466"/>
        </p:xfrm>
        <a:graphic>
          <a:graphicData uri="http://schemas.openxmlformats.org/drawingml/2006/table">
            <a:tbl>
              <a:tblPr firstRow="1" bandRow="1">
                <a:tableStyleId>{5C22544A-7EE6-4342-B048-85BDC9FD1C3A}</a:tableStyleId>
              </a:tblPr>
              <a:tblGrid>
                <a:gridCol w="2074763">
                  <a:extLst>
                    <a:ext uri="{9D8B030D-6E8A-4147-A177-3AD203B41FA5}">
                      <a16:colId xmlns:a16="http://schemas.microsoft.com/office/drawing/2014/main" val="502872760"/>
                    </a:ext>
                  </a:extLst>
                </a:gridCol>
                <a:gridCol w="1352746">
                  <a:extLst>
                    <a:ext uri="{9D8B030D-6E8A-4147-A177-3AD203B41FA5}">
                      <a16:colId xmlns:a16="http://schemas.microsoft.com/office/drawing/2014/main" val="1245658403"/>
                    </a:ext>
                  </a:extLst>
                </a:gridCol>
                <a:gridCol w="1253765">
                  <a:extLst>
                    <a:ext uri="{9D8B030D-6E8A-4147-A177-3AD203B41FA5}">
                      <a16:colId xmlns:a16="http://schemas.microsoft.com/office/drawing/2014/main" val="2808765473"/>
                    </a:ext>
                  </a:extLst>
                </a:gridCol>
                <a:gridCol w="1265900">
                  <a:extLst>
                    <a:ext uri="{9D8B030D-6E8A-4147-A177-3AD203B41FA5}">
                      <a16:colId xmlns:a16="http://schemas.microsoft.com/office/drawing/2014/main" val="1111756728"/>
                    </a:ext>
                  </a:extLst>
                </a:gridCol>
                <a:gridCol w="1371596">
                  <a:extLst>
                    <a:ext uri="{9D8B030D-6E8A-4147-A177-3AD203B41FA5}">
                      <a16:colId xmlns:a16="http://schemas.microsoft.com/office/drawing/2014/main" val="3446310597"/>
                    </a:ext>
                  </a:extLst>
                </a:gridCol>
              </a:tblGrid>
              <a:tr h="328590">
                <a:tc>
                  <a:txBody>
                    <a:bodyPr/>
                    <a:lstStyle/>
                    <a:p>
                      <a:endParaRPr lang="en-GB" dirty="0"/>
                    </a:p>
                  </a:txBody>
                  <a:tcPr/>
                </a:tc>
                <a:tc>
                  <a:txBody>
                    <a:bodyPr/>
                    <a:lstStyle/>
                    <a:p>
                      <a:pPr algn="ctr"/>
                      <a:r>
                        <a:rPr lang="en-GB" dirty="0"/>
                        <a:t>2008/09</a:t>
                      </a:r>
                    </a:p>
                  </a:txBody>
                  <a:tcPr/>
                </a:tc>
                <a:tc>
                  <a:txBody>
                    <a:bodyPr/>
                    <a:lstStyle/>
                    <a:p>
                      <a:pPr algn="ctr"/>
                      <a:r>
                        <a:rPr lang="en-GB" dirty="0"/>
                        <a:t>2010/11</a:t>
                      </a:r>
                    </a:p>
                  </a:txBody>
                  <a:tcPr/>
                </a:tc>
                <a:tc>
                  <a:txBody>
                    <a:bodyPr/>
                    <a:lstStyle/>
                    <a:p>
                      <a:pPr algn="ctr"/>
                      <a:r>
                        <a:rPr lang="en-GB" dirty="0"/>
                        <a:t>2012/13</a:t>
                      </a:r>
                    </a:p>
                  </a:txBody>
                  <a:tcPr/>
                </a:tc>
                <a:tc>
                  <a:txBody>
                    <a:bodyPr/>
                    <a:lstStyle/>
                    <a:p>
                      <a:pPr algn="ctr"/>
                      <a:r>
                        <a:rPr lang="en-GB" dirty="0"/>
                        <a:t>2014/15</a:t>
                      </a:r>
                    </a:p>
                  </a:txBody>
                  <a:tcPr/>
                </a:tc>
                <a:extLst>
                  <a:ext uri="{0D108BD9-81ED-4DB2-BD59-A6C34878D82A}">
                    <a16:rowId xmlns:a16="http://schemas.microsoft.com/office/drawing/2014/main" val="174407345"/>
                  </a:ext>
                </a:extLst>
              </a:tr>
              <a:tr h="328590">
                <a:tc>
                  <a:txBody>
                    <a:bodyPr/>
                    <a:lstStyle/>
                    <a:p>
                      <a:endParaRPr lang="en-GB" dirty="0"/>
                    </a:p>
                  </a:txBody>
                  <a:tcPr/>
                </a:tc>
                <a:tc>
                  <a:txBody>
                    <a:bodyPr/>
                    <a:lstStyle/>
                    <a:p>
                      <a:pPr algn="ctr"/>
                      <a:endParaRPr lang="en-GB"/>
                    </a:p>
                  </a:txBody>
                  <a:tcPr/>
                </a:tc>
                <a:tc>
                  <a:txBody>
                    <a:bodyPr/>
                    <a:lstStyle/>
                    <a:p>
                      <a:pPr algn="ctr"/>
                      <a:endParaRPr lang="en-GB" dirty="0"/>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3503291291"/>
                  </a:ext>
                </a:extLst>
              </a:tr>
              <a:tr h="328590">
                <a:tc>
                  <a:txBody>
                    <a:bodyPr/>
                    <a:lstStyle/>
                    <a:p>
                      <a:r>
                        <a:rPr lang="en-GB" dirty="0"/>
                        <a:t>Rail: Syd-</a:t>
                      </a:r>
                      <a:r>
                        <a:rPr lang="en-GB" dirty="0" err="1"/>
                        <a:t>Bne</a:t>
                      </a:r>
                      <a:endParaRPr lang="en-GB" dirty="0"/>
                    </a:p>
                  </a:txBody>
                  <a:tcPr/>
                </a:tc>
                <a:tc>
                  <a:txBody>
                    <a:bodyPr/>
                    <a:lstStyle/>
                    <a:p>
                      <a:pPr algn="ctr"/>
                      <a:r>
                        <a:rPr lang="en-GB" dirty="0"/>
                        <a:t>100</a:t>
                      </a:r>
                    </a:p>
                  </a:txBody>
                  <a:tcPr/>
                </a:tc>
                <a:tc>
                  <a:txBody>
                    <a:bodyPr/>
                    <a:lstStyle/>
                    <a:p>
                      <a:pPr algn="ctr"/>
                      <a:r>
                        <a:rPr lang="en-GB" dirty="0"/>
                        <a:t>95.3</a:t>
                      </a:r>
                    </a:p>
                  </a:txBody>
                  <a:tcPr/>
                </a:tc>
                <a:tc>
                  <a:txBody>
                    <a:bodyPr/>
                    <a:lstStyle/>
                    <a:p>
                      <a:pPr algn="ctr"/>
                      <a:r>
                        <a:rPr lang="en-GB" dirty="0"/>
                        <a:t>92.0</a:t>
                      </a:r>
                    </a:p>
                  </a:txBody>
                  <a:tcPr/>
                </a:tc>
                <a:tc>
                  <a:txBody>
                    <a:bodyPr/>
                    <a:lstStyle/>
                    <a:p>
                      <a:pPr algn="ctr"/>
                      <a:r>
                        <a:rPr lang="en-GB" dirty="0"/>
                        <a:t>106.2</a:t>
                      </a:r>
                    </a:p>
                  </a:txBody>
                  <a:tcPr/>
                </a:tc>
                <a:extLst>
                  <a:ext uri="{0D108BD9-81ED-4DB2-BD59-A6C34878D82A}">
                    <a16:rowId xmlns:a16="http://schemas.microsoft.com/office/drawing/2014/main" val="2029976557"/>
                  </a:ext>
                </a:extLst>
              </a:tr>
              <a:tr h="328590">
                <a:tc>
                  <a:txBody>
                    <a:bodyPr/>
                    <a:lstStyle/>
                    <a:p>
                      <a:r>
                        <a:rPr lang="en-GB" dirty="0"/>
                        <a:t>Rail: Syd-Mel</a:t>
                      </a:r>
                    </a:p>
                  </a:txBody>
                  <a:tcPr/>
                </a:tc>
                <a:tc>
                  <a:txBody>
                    <a:bodyPr/>
                    <a:lstStyle/>
                    <a:p>
                      <a:pPr algn="ctr"/>
                      <a:r>
                        <a:rPr lang="en-GB" dirty="0"/>
                        <a:t>100</a:t>
                      </a:r>
                    </a:p>
                  </a:txBody>
                  <a:tcPr/>
                </a:tc>
                <a:tc>
                  <a:txBody>
                    <a:bodyPr/>
                    <a:lstStyle/>
                    <a:p>
                      <a:pPr algn="ctr"/>
                      <a:r>
                        <a:rPr lang="en-GB" dirty="0"/>
                        <a:t>97.8</a:t>
                      </a:r>
                    </a:p>
                  </a:txBody>
                  <a:tcPr/>
                </a:tc>
                <a:tc>
                  <a:txBody>
                    <a:bodyPr/>
                    <a:lstStyle/>
                    <a:p>
                      <a:pPr algn="ctr"/>
                      <a:r>
                        <a:rPr lang="en-GB" dirty="0"/>
                        <a:t>91.9</a:t>
                      </a:r>
                    </a:p>
                  </a:txBody>
                  <a:tcPr/>
                </a:tc>
                <a:tc>
                  <a:txBody>
                    <a:bodyPr/>
                    <a:lstStyle/>
                    <a:p>
                      <a:pPr algn="ctr"/>
                      <a:r>
                        <a:rPr lang="en-GB" dirty="0"/>
                        <a:t>91.5</a:t>
                      </a:r>
                    </a:p>
                  </a:txBody>
                  <a:tcPr/>
                </a:tc>
                <a:extLst>
                  <a:ext uri="{0D108BD9-81ED-4DB2-BD59-A6C34878D82A}">
                    <a16:rowId xmlns:a16="http://schemas.microsoft.com/office/drawing/2014/main" val="442239723"/>
                  </a:ext>
                </a:extLst>
              </a:tr>
              <a:tr h="472186">
                <a:tc>
                  <a:txBody>
                    <a:bodyPr/>
                    <a:lstStyle/>
                    <a:p>
                      <a:r>
                        <a:rPr lang="en-GB" dirty="0"/>
                        <a:t>All Land Freight</a:t>
                      </a:r>
                    </a:p>
                  </a:txBody>
                  <a:tcPr/>
                </a:tc>
                <a:tc>
                  <a:txBody>
                    <a:bodyPr/>
                    <a:lstStyle/>
                    <a:p>
                      <a:pPr algn="ctr"/>
                      <a:r>
                        <a:rPr lang="en-GB" dirty="0"/>
                        <a:t>100</a:t>
                      </a:r>
                    </a:p>
                  </a:txBody>
                  <a:tcPr/>
                </a:tc>
                <a:tc>
                  <a:txBody>
                    <a:bodyPr/>
                    <a:lstStyle/>
                    <a:p>
                      <a:pPr algn="ctr"/>
                      <a:r>
                        <a:rPr lang="en-GB" dirty="0"/>
                        <a:t>106.1</a:t>
                      </a:r>
                    </a:p>
                  </a:txBody>
                  <a:tcPr/>
                </a:tc>
                <a:tc>
                  <a:txBody>
                    <a:bodyPr/>
                    <a:lstStyle/>
                    <a:p>
                      <a:pPr algn="ctr"/>
                      <a:r>
                        <a:rPr lang="en-GB" dirty="0"/>
                        <a:t>112.6</a:t>
                      </a:r>
                    </a:p>
                  </a:txBody>
                  <a:tcPr/>
                </a:tc>
                <a:tc>
                  <a:txBody>
                    <a:bodyPr/>
                    <a:lstStyle/>
                    <a:p>
                      <a:pPr algn="ctr"/>
                      <a:r>
                        <a:rPr lang="en-GB" dirty="0"/>
                        <a:t>119.4</a:t>
                      </a:r>
                    </a:p>
                  </a:txBody>
                  <a:tcPr/>
                </a:tc>
                <a:extLst>
                  <a:ext uri="{0D108BD9-81ED-4DB2-BD59-A6C34878D82A}">
                    <a16:rowId xmlns:a16="http://schemas.microsoft.com/office/drawing/2014/main" val="3956080607"/>
                  </a:ext>
                </a:extLst>
              </a:tr>
              <a:tr h="472186">
                <a:tc>
                  <a:txBody>
                    <a:bodyPr/>
                    <a:lstStyle/>
                    <a:p>
                      <a:r>
                        <a:rPr lang="en-GB" dirty="0"/>
                        <a:t>Vic intra-state by rail (non bulk)</a:t>
                      </a:r>
                    </a:p>
                  </a:txBody>
                  <a:tcPr/>
                </a:tc>
                <a:tc>
                  <a:txBody>
                    <a:bodyPr/>
                    <a:lstStyle/>
                    <a:p>
                      <a:pPr algn="ctr"/>
                      <a:r>
                        <a:rPr lang="en-GB" dirty="0"/>
                        <a:t>0</a:t>
                      </a:r>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0</a:t>
                      </a:r>
                    </a:p>
                  </a:txBody>
                  <a:tcPr/>
                </a:tc>
                <a:extLst>
                  <a:ext uri="{0D108BD9-81ED-4DB2-BD59-A6C34878D82A}">
                    <a16:rowId xmlns:a16="http://schemas.microsoft.com/office/drawing/2014/main" val="174021836"/>
                  </a:ext>
                </a:extLst>
              </a:tr>
              <a:tr h="472186">
                <a:tc>
                  <a:txBody>
                    <a:bodyPr/>
                    <a:lstStyle/>
                    <a:p>
                      <a:r>
                        <a:rPr lang="en-GB" dirty="0" err="1"/>
                        <a:t>PoM</a:t>
                      </a:r>
                      <a:r>
                        <a:rPr lang="en-GB" dirty="0"/>
                        <a:t> exports share by rail</a:t>
                      </a:r>
                    </a:p>
                  </a:txBody>
                  <a:tcPr/>
                </a:tc>
                <a:tc>
                  <a:txBody>
                    <a:bodyPr/>
                    <a:lstStyle/>
                    <a:p>
                      <a:pPr algn="ctr"/>
                      <a:r>
                        <a:rPr lang="en-GB" dirty="0"/>
                        <a:t>8-11%</a:t>
                      </a:r>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8-11%</a:t>
                      </a:r>
                    </a:p>
                  </a:txBody>
                  <a:tcPr/>
                </a:tc>
                <a:extLst>
                  <a:ext uri="{0D108BD9-81ED-4DB2-BD59-A6C34878D82A}">
                    <a16:rowId xmlns:a16="http://schemas.microsoft.com/office/drawing/2014/main" val="3680582123"/>
                  </a:ext>
                </a:extLst>
              </a:tr>
              <a:tr h="472186">
                <a:tc>
                  <a:txBody>
                    <a:bodyPr/>
                    <a:lstStyle/>
                    <a:p>
                      <a:r>
                        <a:rPr lang="en-GB" dirty="0"/>
                        <a:t>Grain share by rail (export)</a:t>
                      </a:r>
                    </a:p>
                  </a:txBody>
                  <a:tcPr/>
                </a:tc>
                <a:tc>
                  <a:txBody>
                    <a:bodyPr/>
                    <a:lstStyle/>
                    <a:p>
                      <a:pPr algn="ctr"/>
                      <a:r>
                        <a:rPr lang="en-GB" dirty="0"/>
                        <a:t>60-70%</a:t>
                      </a:r>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a:t>
                      </a:r>
                      <a:r>
                        <a:rPr lang="en-GB" dirty="0">
                          <a:sym typeface="Wingdings" panose="05000000000000000000" pitchFamily="2" charset="2"/>
                        </a:rPr>
                        <a:t></a:t>
                      </a:r>
                      <a:endParaRPr lang="en-GB" dirty="0"/>
                    </a:p>
                  </a:txBody>
                  <a:tcPr/>
                </a:tc>
                <a:tc>
                  <a:txBody>
                    <a:bodyPr/>
                    <a:lstStyle/>
                    <a:p>
                      <a:pPr algn="ctr"/>
                      <a:r>
                        <a:rPr lang="en-GB" dirty="0"/>
                        <a:t>50%</a:t>
                      </a:r>
                    </a:p>
                  </a:txBody>
                  <a:tcPr/>
                </a:tc>
                <a:extLst>
                  <a:ext uri="{0D108BD9-81ED-4DB2-BD59-A6C34878D82A}">
                    <a16:rowId xmlns:a16="http://schemas.microsoft.com/office/drawing/2014/main" val="1073440276"/>
                  </a:ext>
                </a:extLst>
              </a:tr>
            </a:tbl>
          </a:graphicData>
        </a:graphic>
      </p:graphicFrame>
      <p:sp>
        <p:nvSpPr>
          <p:cNvPr id="4" name="Rectangle 3">
            <a:extLst>
              <a:ext uri="{FF2B5EF4-FFF2-40B4-BE49-F238E27FC236}">
                <a16:creationId xmlns:a16="http://schemas.microsoft.com/office/drawing/2014/main" id="{B56F5DA9-6125-4931-9ECD-AA2E595FD8A7}"/>
              </a:ext>
            </a:extLst>
          </p:cNvPr>
          <p:cNvSpPr/>
          <p:nvPr/>
        </p:nvSpPr>
        <p:spPr>
          <a:xfrm>
            <a:off x="7673071" y="6466256"/>
            <a:ext cx="4518929" cy="338554"/>
          </a:xfrm>
          <a:prstGeom prst="rect">
            <a:avLst/>
          </a:prstGeom>
        </p:spPr>
        <p:txBody>
          <a:bodyPr wrap="none">
            <a:spAutoFit/>
          </a:bodyPr>
          <a:lstStyle/>
          <a:p>
            <a:r>
              <a:rPr lang="en-GB" sz="1600" dirty="0"/>
              <a:t>Max Michell / Analyst, Advocate, Commentator</a:t>
            </a:r>
          </a:p>
        </p:txBody>
      </p:sp>
    </p:spTree>
    <p:extLst>
      <p:ext uri="{BB962C8B-B14F-4D97-AF65-F5344CB8AC3E}">
        <p14:creationId xmlns:p14="http://schemas.microsoft.com/office/powerpoint/2010/main" val="389223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95264" y="430306"/>
            <a:ext cx="8596668" cy="1320800"/>
          </a:xfrm>
        </p:spPr>
        <p:txBody>
          <a:bodyPr/>
          <a:lstStyle/>
          <a:p>
            <a:r>
              <a:rPr lang="en-GB" dirty="0"/>
              <a:t>KEY FACTORS – TRAIN RUNNING</a:t>
            </a:r>
          </a:p>
        </p:txBody>
      </p:sp>
      <p:sp>
        <p:nvSpPr>
          <p:cNvPr id="3" name="Rectangle 2">
            <a:extLst>
              <a:ext uri="{FF2B5EF4-FFF2-40B4-BE49-F238E27FC236}">
                <a16:creationId xmlns:a16="http://schemas.microsoft.com/office/drawing/2014/main" id="{EFDD8635-485E-4814-952E-1E12514B5D98}"/>
              </a:ext>
            </a:extLst>
          </p:cNvPr>
          <p:cNvSpPr/>
          <p:nvPr/>
        </p:nvSpPr>
        <p:spPr>
          <a:xfrm>
            <a:off x="7246574" y="6422323"/>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66B1B765-E504-4643-97E0-DDF85706E7ED}"/>
              </a:ext>
            </a:extLst>
          </p:cNvPr>
          <p:cNvSpPr txBox="1"/>
          <p:nvPr/>
        </p:nvSpPr>
        <p:spPr>
          <a:xfrm>
            <a:off x="524435" y="954741"/>
            <a:ext cx="9843247" cy="5355312"/>
          </a:xfrm>
          <a:prstGeom prst="rect">
            <a:avLst/>
          </a:prstGeom>
          <a:noFill/>
        </p:spPr>
        <p:txBody>
          <a:bodyPr wrap="square" rtlCol="0">
            <a:spAutoFit/>
          </a:bodyPr>
          <a:lstStyle/>
          <a:p>
            <a:r>
              <a:rPr lang="en-GB" dirty="0"/>
              <a:t>There is effectively no general freight on rail within Victoria.  As such lessons to do with train running need to be taken from Interstate inter-modal operations.</a:t>
            </a:r>
          </a:p>
          <a:p>
            <a:endParaRPr lang="en-GB" dirty="0"/>
          </a:p>
          <a:p>
            <a:pPr marL="285750" indent="-285750">
              <a:buFont typeface="Arial" panose="020B0604020202020204" pitchFamily="34" charset="0"/>
              <a:buChar char="•"/>
            </a:pPr>
            <a:r>
              <a:rPr lang="en-GB" dirty="0"/>
              <a:t>Train running needs to have high utilisation of wagons and locomotives - minimise the fleet requirements required for the task</a:t>
            </a:r>
            <a:br>
              <a:rPr lang="en-GB" dirty="0"/>
            </a:br>
            <a:endParaRPr lang="en-GB" dirty="0"/>
          </a:p>
          <a:p>
            <a:pPr marL="285750" indent="-285750">
              <a:buFont typeface="Arial" panose="020B0604020202020204" pitchFamily="34" charset="0"/>
              <a:buChar char="•"/>
            </a:pPr>
            <a:r>
              <a:rPr lang="en-GB" dirty="0"/>
              <a:t>Frequency of services needs to be appropriate to the market and traffic volumes, but sufficient to allow for overall growth and day to day fluctuations.  The higher train frequency the better the service quality to individual customers.</a:t>
            </a:r>
            <a:br>
              <a:rPr lang="en-GB" dirty="0"/>
            </a:br>
            <a:endParaRPr lang="en-GB" dirty="0"/>
          </a:p>
          <a:p>
            <a:pPr marL="285750" indent="-285750">
              <a:buFont typeface="Arial" panose="020B0604020202020204" pitchFamily="34" charset="0"/>
              <a:buChar char="•"/>
            </a:pPr>
            <a:r>
              <a:rPr lang="en-GB" dirty="0"/>
              <a:t>To the extent possible train running needs to flatten the work load on terminals – avoid everything arriving and/or departing around the same time.</a:t>
            </a:r>
            <a:br>
              <a:rPr lang="en-GB" dirty="0"/>
            </a:br>
            <a:endParaRPr lang="en-GB" dirty="0"/>
          </a:p>
          <a:p>
            <a:pPr marL="285750" indent="-285750">
              <a:buFont typeface="Arial" panose="020B0604020202020204" pitchFamily="34" charset="0"/>
              <a:buChar char="•"/>
            </a:pPr>
            <a:r>
              <a:rPr lang="en-GB" dirty="0"/>
              <a:t>Where multiple trains are justified each day, use differential pricing to spread the loading over trains on less popular timings; </a:t>
            </a:r>
            <a:br>
              <a:rPr lang="en-GB" dirty="0"/>
            </a:br>
            <a:endParaRPr lang="en-GB" dirty="0"/>
          </a:p>
          <a:p>
            <a:pPr marL="285750" indent="-285750">
              <a:buFont typeface="Arial" panose="020B0604020202020204" pitchFamily="34" charset="0"/>
              <a:buChar char="•"/>
            </a:pPr>
            <a:r>
              <a:rPr lang="en-GB" dirty="0"/>
              <a:t>Faster door to door transit is one result of multiple daily trains.</a:t>
            </a:r>
            <a:br>
              <a:rPr lang="en-GB" dirty="0"/>
            </a:br>
            <a:endParaRPr lang="en-GB" dirty="0"/>
          </a:p>
          <a:p>
            <a:pPr marL="285750" indent="-285750">
              <a:buFont typeface="Arial" panose="020B0604020202020204" pitchFamily="34" charset="0"/>
              <a:buChar char="•"/>
            </a:pPr>
            <a:r>
              <a:rPr lang="en-GB" dirty="0"/>
              <a:t>Where traffic volumes are limited use a single train consist to serve a number of routes</a:t>
            </a:r>
          </a:p>
        </p:txBody>
      </p:sp>
    </p:spTree>
    <p:extLst>
      <p:ext uri="{BB962C8B-B14F-4D97-AF65-F5344CB8AC3E}">
        <p14:creationId xmlns:p14="http://schemas.microsoft.com/office/powerpoint/2010/main" val="404359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TRAIN RUNNING – CASE STUDY</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1543FE57-B1D7-4D90-8F07-59145ECE4DCC}"/>
              </a:ext>
            </a:extLst>
          </p:cNvPr>
          <p:cNvSpPr txBox="1"/>
          <p:nvPr/>
        </p:nvSpPr>
        <p:spPr>
          <a:xfrm>
            <a:off x="847165" y="1461247"/>
            <a:ext cx="8798859" cy="4524315"/>
          </a:xfrm>
          <a:prstGeom prst="rect">
            <a:avLst/>
          </a:prstGeom>
          <a:noFill/>
        </p:spPr>
        <p:txBody>
          <a:bodyPr wrap="square" rtlCol="0">
            <a:spAutoFit/>
          </a:bodyPr>
          <a:lstStyle/>
          <a:p>
            <a:r>
              <a:rPr lang="en-GB" dirty="0"/>
              <a:t>Current Melbourne – Brisbane inter-capital freight trains –</a:t>
            </a:r>
            <a:br>
              <a:rPr lang="en-GB" dirty="0"/>
            </a:br>
            <a:endParaRPr lang="en-GB" dirty="0"/>
          </a:p>
          <a:p>
            <a:pPr marL="285750" indent="-285750">
              <a:buFont typeface="Arial" panose="020B0604020202020204" pitchFamily="34" charset="0"/>
              <a:buChar char="•"/>
            </a:pPr>
            <a:r>
              <a:rPr lang="en-GB" dirty="0"/>
              <a:t>A total of ten train services each way per week</a:t>
            </a:r>
            <a:br>
              <a:rPr lang="en-GB" dirty="0"/>
            </a:br>
            <a:endParaRPr lang="en-GB" dirty="0"/>
          </a:p>
          <a:p>
            <a:pPr marL="285750" indent="-285750">
              <a:buFont typeface="Arial" panose="020B0604020202020204" pitchFamily="34" charset="0"/>
              <a:buChar char="•"/>
            </a:pPr>
            <a:r>
              <a:rPr lang="en-GB" dirty="0"/>
              <a:t>These trains operated by two different operators</a:t>
            </a:r>
            <a:br>
              <a:rPr lang="en-GB" dirty="0"/>
            </a:br>
            <a:endParaRPr lang="en-GB" dirty="0"/>
          </a:p>
          <a:p>
            <a:pPr marL="285750" indent="-285750">
              <a:buFont typeface="Arial" panose="020B0604020202020204" pitchFamily="34" charset="0"/>
              <a:buChar char="•"/>
            </a:pPr>
            <a:r>
              <a:rPr lang="en-GB" dirty="0"/>
              <a:t>One operator has six train services per week – daily except Sundays</a:t>
            </a:r>
          </a:p>
          <a:p>
            <a:pPr marL="285750" indent="-285750">
              <a:buFont typeface="Arial" panose="020B0604020202020204" pitchFamily="34" charset="0"/>
              <a:buChar char="•"/>
            </a:pPr>
            <a:r>
              <a:rPr lang="en-GB" dirty="0"/>
              <a:t>24 or 48 hours between departures</a:t>
            </a:r>
          </a:p>
          <a:p>
            <a:pPr marL="285750" indent="-285750">
              <a:buFont typeface="Arial" panose="020B0604020202020204" pitchFamily="34" charset="0"/>
              <a:buChar char="•"/>
            </a:pPr>
            <a:r>
              <a:rPr lang="en-GB" dirty="0"/>
              <a:t>1500 m long trains (circa 200 TEU fully loaded)</a:t>
            </a:r>
          </a:p>
          <a:p>
            <a:pPr marL="285750" indent="-285750">
              <a:buFont typeface="Arial" panose="020B0604020202020204" pitchFamily="34" charset="0"/>
              <a:buChar char="•"/>
            </a:pPr>
            <a:r>
              <a:rPr lang="en-GB" dirty="0"/>
              <a:t>Four train consists required – each does </a:t>
            </a:r>
            <a:r>
              <a:rPr lang="en-GB" b="1" dirty="0"/>
              <a:t>3 single trips/week</a:t>
            </a:r>
          </a:p>
          <a:p>
            <a:pPr marL="285750" indent="-285750">
              <a:buFont typeface="Arial" panose="020B0604020202020204" pitchFamily="34" charset="0"/>
              <a:buChar char="•"/>
            </a:pPr>
            <a:r>
              <a:rPr lang="en-GB" dirty="0"/>
              <a:t>If seven trains per week, the same four consists would achieve </a:t>
            </a:r>
            <a:r>
              <a:rPr lang="en-GB" b="1" dirty="0"/>
              <a:t>3.5 trips /week</a:t>
            </a:r>
            <a:br>
              <a:rPr lang="en-GB" dirty="0"/>
            </a:br>
            <a:endParaRPr lang="en-GB" dirty="0"/>
          </a:p>
          <a:p>
            <a:pPr marL="285750" indent="-285750">
              <a:buFont typeface="Arial" panose="020B0604020202020204" pitchFamily="34" charset="0"/>
              <a:buChar char="•"/>
            </a:pPr>
            <a:r>
              <a:rPr lang="en-GB" dirty="0"/>
              <a:t>If two shorter trains /day each way and fast turn round at each end then –</a:t>
            </a:r>
          </a:p>
          <a:p>
            <a:pPr marL="285750" indent="-285750">
              <a:buFont typeface="Arial" panose="020B0604020202020204" pitchFamily="34" charset="0"/>
              <a:buChar char="•"/>
            </a:pPr>
            <a:r>
              <a:rPr lang="en-GB" dirty="0"/>
              <a:t>Each train would achieve </a:t>
            </a:r>
            <a:r>
              <a:rPr lang="en-GB" b="1" dirty="0"/>
              <a:t>four single trips / week</a:t>
            </a:r>
          </a:p>
          <a:p>
            <a:pPr marL="285750" indent="-285750">
              <a:buFont typeface="Arial" panose="020B0604020202020204" pitchFamily="34" charset="0"/>
              <a:buChar char="•"/>
            </a:pPr>
            <a:r>
              <a:rPr lang="en-GB" dirty="0"/>
              <a:t>Productivity gain +33% on assets; </a:t>
            </a:r>
          </a:p>
          <a:p>
            <a:pPr marL="285750" indent="-285750">
              <a:buFont typeface="Arial" panose="020B0604020202020204" pitchFamily="34" charset="0"/>
              <a:buChar char="•"/>
            </a:pPr>
            <a:r>
              <a:rPr lang="en-GB" dirty="0"/>
              <a:t>Available freight capacity with same trains/more wagons up to around +80%</a:t>
            </a:r>
          </a:p>
        </p:txBody>
      </p:sp>
    </p:spTree>
    <p:extLst>
      <p:ext uri="{BB962C8B-B14F-4D97-AF65-F5344CB8AC3E}">
        <p14:creationId xmlns:p14="http://schemas.microsoft.com/office/powerpoint/2010/main" val="434311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INFRASTRUCTURE – FIT FOR FREIGHT TRAIN OPERATION</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1543FE57-B1D7-4D90-8F07-59145ECE4DCC}"/>
              </a:ext>
            </a:extLst>
          </p:cNvPr>
          <p:cNvSpPr txBox="1"/>
          <p:nvPr/>
        </p:nvSpPr>
        <p:spPr>
          <a:xfrm>
            <a:off x="677334" y="1930400"/>
            <a:ext cx="8798859" cy="4247317"/>
          </a:xfrm>
          <a:prstGeom prst="rect">
            <a:avLst/>
          </a:prstGeom>
          <a:noFill/>
        </p:spPr>
        <p:txBody>
          <a:bodyPr wrap="square" rtlCol="0">
            <a:spAutoFit/>
          </a:bodyPr>
          <a:lstStyle/>
          <a:p>
            <a:r>
              <a:rPr lang="en-GB" dirty="0"/>
              <a:t>Freight infrastructure is in the hands of </a:t>
            </a:r>
          </a:p>
          <a:p>
            <a:pPr marL="285750" indent="-285750">
              <a:buFont typeface="Arial" panose="020B0604020202020204" pitchFamily="34" charset="0"/>
              <a:buChar char="•"/>
            </a:pPr>
            <a:r>
              <a:rPr lang="en-GB" dirty="0"/>
              <a:t>ARTC (interstate network and certain regional lines in Victoria), </a:t>
            </a:r>
          </a:p>
          <a:p>
            <a:pPr marL="285750" indent="-285750">
              <a:buFont typeface="Arial" panose="020B0604020202020204" pitchFamily="34" charset="0"/>
              <a:buChar char="•"/>
            </a:pPr>
            <a:r>
              <a:rPr lang="en-GB" dirty="0"/>
              <a:t>V/Line (Passenger operator) which manages all the freight network in Victoria other than that managed by ARTC, and </a:t>
            </a:r>
          </a:p>
          <a:p>
            <a:pPr marL="285750" indent="-285750">
              <a:buFont typeface="Arial" panose="020B0604020202020204" pitchFamily="34" charset="0"/>
              <a:buChar char="•"/>
            </a:pPr>
            <a:r>
              <a:rPr lang="en-GB" dirty="0"/>
              <a:t>MTM to the extent that freight needs to use shared line sections with suburban trains</a:t>
            </a:r>
          </a:p>
          <a:p>
            <a:pPr marL="285750" indent="-285750">
              <a:buFont typeface="Arial" panose="020B0604020202020204" pitchFamily="34" charset="0"/>
              <a:buChar char="•"/>
            </a:pPr>
            <a:endParaRPr lang="en-GB" dirty="0"/>
          </a:p>
          <a:p>
            <a:r>
              <a:rPr lang="en-GB" dirty="0"/>
              <a:t>Several major issues are apparent across this freight network</a:t>
            </a:r>
          </a:p>
          <a:p>
            <a:endParaRPr lang="en-GB" dirty="0"/>
          </a:p>
          <a:p>
            <a:pPr marL="285750" indent="-285750">
              <a:buFont typeface="Arial" panose="020B0604020202020204" pitchFamily="34" charset="0"/>
              <a:buChar char="•"/>
            </a:pPr>
            <a:r>
              <a:rPr lang="en-GB" dirty="0"/>
              <a:t>Limited or no infrastructure to facilitate freight train running on passenger lines</a:t>
            </a:r>
            <a:br>
              <a:rPr lang="en-GB" dirty="0"/>
            </a:br>
            <a:endParaRPr lang="en-GB" dirty="0"/>
          </a:p>
          <a:p>
            <a:pPr marL="285750" indent="-285750">
              <a:buFont typeface="Arial" panose="020B0604020202020204" pitchFamily="34" charset="0"/>
              <a:buChar char="•"/>
            </a:pPr>
            <a:r>
              <a:rPr lang="en-GB" dirty="0"/>
              <a:t>Very few sidings left where prospective freight (other than grain and in a few cases containers) can be loaded</a:t>
            </a:r>
            <a:br>
              <a:rPr lang="en-GB" dirty="0"/>
            </a:br>
            <a:endParaRPr lang="en-GB" dirty="0"/>
          </a:p>
          <a:p>
            <a:pPr marL="285750" indent="-285750">
              <a:buFont typeface="Arial" panose="020B0604020202020204" pitchFamily="34" charset="0"/>
              <a:buChar char="•"/>
            </a:pPr>
            <a:r>
              <a:rPr lang="en-GB" dirty="0"/>
              <a:t>Slow and conservative train speeds and axle loads on the freight network</a:t>
            </a:r>
          </a:p>
        </p:txBody>
      </p:sp>
    </p:spTree>
    <p:extLst>
      <p:ext uri="{BB962C8B-B14F-4D97-AF65-F5344CB8AC3E}">
        <p14:creationId xmlns:p14="http://schemas.microsoft.com/office/powerpoint/2010/main" val="367102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45957" y="273423"/>
            <a:ext cx="8596668" cy="1320800"/>
          </a:xfrm>
        </p:spPr>
        <p:txBody>
          <a:bodyPr/>
          <a:lstStyle/>
          <a:p>
            <a:r>
              <a:rPr lang="en-GB" dirty="0"/>
              <a:t>INFRASTRUCTURE – SIDINGS AND LOADING SITES</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1543FE57-B1D7-4D90-8F07-59145ECE4DCC}"/>
              </a:ext>
            </a:extLst>
          </p:cNvPr>
          <p:cNvSpPr txBox="1"/>
          <p:nvPr/>
        </p:nvSpPr>
        <p:spPr>
          <a:xfrm>
            <a:off x="645957" y="1594223"/>
            <a:ext cx="8798859" cy="4801314"/>
          </a:xfrm>
          <a:prstGeom prst="rect">
            <a:avLst/>
          </a:prstGeom>
          <a:noFill/>
        </p:spPr>
        <p:txBody>
          <a:bodyPr wrap="square" rtlCol="0">
            <a:spAutoFit/>
          </a:bodyPr>
          <a:lstStyle/>
          <a:p>
            <a:r>
              <a:rPr lang="en-GB" dirty="0"/>
              <a:t>Traditionally there were public goods sidings at most country (regional) stations and a small number of suburban stations.</a:t>
            </a:r>
          </a:p>
          <a:p>
            <a:endParaRPr lang="en-GB" dirty="0"/>
          </a:p>
          <a:p>
            <a:r>
              <a:rPr lang="en-GB" dirty="0"/>
              <a:t>The vast majority have been swept away, leaving a reduced number of grain sidings and some quite limited container loading sites and little else.  </a:t>
            </a:r>
          </a:p>
          <a:p>
            <a:endParaRPr lang="en-GB" dirty="0"/>
          </a:p>
          <a:p>
            <a:r>
              <a:rPr lang="en-GB" dirty="0"/>
              <a:t>In many cases there are no facilities other than a passenger platform left.  </a:t>
            </a:r>
          </a:p>
          <a:p>
            <a:endParaRPr lang="en-GB" dirty="0"/>
          </a:p>
          <a:p>
            <a:r>
              <a:rPr lang="en-GB" dirty="0"/>
              <a:t>For instance Ballarat and Bendigo have no usable facilities for freight despite having populations of circa 100,000 each.  </a:t>
            </a:r>
          </a:p>
          <a:p>
            <a:endParaRPr lang="en-GB" dirty="0"/>
          </a:p>
          <a:p>
            <a:r>
              <a:rPr lang="en-GB" dirty="0"/>
              <a:t>Between Melbourne and Sydney there are only 5 places where freight (wagon load or greater)  might be able to get loaded - Benalla with difficulty, </a:t>
            </a:r>
            <a:r>
              <a:rPr lang="en-GB" dirty="0" err="1"/>
              <a:t>Ettamogah</a:t>
            </a:r>
            <a:r>
              <a:rPr lang="en-GB" dirty="0"/>
              <a:t> (Col Rees would welcome you in), </a:t>
            </a:r>
            <a:r>
              <a:rPr lang="en-GB" dirty="0" err="1"/>
              <a:t>Bomen</a:t>
            </a:r>
            <a:r>
              <a:rPr lang="en-GB" dirty="0"/>
              <a:t> (Wagga North) if there is siding space, Cootamundra (maybe?), and Goulburn (in the old loco depot / workshop site).</a:t>
            </a:r>
          </a:p>
          <a:p>
            <a:endParaRPr lang="en-GB" dirty="0"/>
          </a:p>
          <a:p>
            <a:r>
              <a:rPr lang="en-GB" dirty="0"/>
              <a:t>Not Good!!</a:t>
            </a:r>
          </a:p>
        </p:txBody>
      </p:sp>
    </p:spTree>
    <p:extLst>
      <p:ext uri="{BB962C8B-B14F-4D97-AF65-F5344CB8AC3E}">
        <p14:creationId xmlns:p14="http://schemas.microsoft.com/office/powerpoint/2010/main" val="355507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45957" y="273423"/>
            <a:ext cx="8596668" cy="1320800"/>
          </a:xfrm>
        </p:spPr>
        <p:txBody>
          <a:bodyPr/>
          <a:lstStyle/>
          <a:p>
            <a:r>
              <a:rPr lang="en-GB" dirty="0"/>
              <a:t>INFRASTRUCTURE – TRAIN RUNNING</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1543FE57-B1D7-4D90-8F07-59145ECE4DCC}"/>
              </a:ext>
            </a:extLst>
          </p:cNvPr>
          <p:cNvSpPr txBox="1"/>
          <p:nvPr/>
        </p:nvSpPr>
        <p:spPr>
          <a:xfrm>
            <a:off x="544861" y="1181847"/>
            <a:ext cx="8798859" cy="5078313"/>
          </a:xfrm>
          <a:prstGeom prst="rect">
            <a:avLst/>
          </a:prstGeom>
          <a:noFill/>
        </p:spPr>
        <p:txBody>
          <a:bodyPr wrap="square" rtlCol="0">
            <a:spAutoFit/>
          </a:bodyPr>
          <a:lstStyle/>
          <a:p>
            <a:r>
              <a:rPr lang="en-GB" dirty="0"/>
              <a:t>Freight train running on passenger lines is limited by frequency of passenger trains.   Despite this the Maryvale containers, Lyndhurst cement and </a:t>
            </a:r>
            <a:r>
              <a:rPr lang="en-GB" dirty="0" err="1"/>
              <a:t>Westall</a:t>
            </a:r>
            <a:r>
              <a:rPr lang="en-GB" dirty="0"/>
              <a:t> stone trains comfortably manage to run between 10 minute frequency suburban trains on the Dandenong line without causing grief. </a:t>
            </a:r>
          </a:p>
          <a:p>
            <a:endParaRPr lang="en-GB" dirty="0"/>
          </a:p>
          <a:p>
            <a:r>
              <a:rPr lang="en-GB" dirty="0"/>
              <a:t>Freight lines are another issue.  These are managed by V/Line which has no real interest in freight.  Most are speed limited as a result of a policy of ‘managed decline’ (the policy you have when nothing is done to arrest inevitable decline in condition).</a:t>
            </a:r>
          </a:p>
          <a:p>
            <a:endParaRPr lang="en-GB" dirty="0"/>
          </a:p>
          <a:p>
            <a:r>
              <a:rPr lang="en-GB" dirty="0"/>
              <a:t>Freight really needs line speeds of 60 km/h or higher in order to achieve any sort of efficiency in its operation.</a:t>
            </a:r>
          </a:p>
          <a:p>
            <a:endParaRPr lang="en-GB" dirty="0"/>
          </a:p>
          <a:p>
            <a:r>
              <a:rPr lang="en-GB" dirty="0"/>
              <a:t>Freight also needs adequate facilities (such as refuge loops) so that it can be ‘pathed’ as part of mixed traffic (passenger and freight) lines.</a:t>
            </a:r>
          </a:p>
          <a:p>
            <a:endParaRPr lang="en-GB" dirty="0"/>
          </a:p>
          <a:p>
            <a:r>
              <a:rPr lang="en-GB" dirty="0"/>
              <a:t>Situation has been made worse by </a:t>
            </a:r>
            <a:r>
              <a:rPr lang="en-GB" b="1" dirty="0"/>
              <a:t>inexperienced conservative track management </a:t>
            </a:r>
            <a:r>
              <a:rPr lang="en-GB" dirty="0"/>
              <a:t>and</a:t>
            </a:r>
            <a:r>
              <a:rPr lang="en-GB" b="1" dirty="0"/>
              <a:t> extremely poor project management</a:t>
            </a:r>
            <a:r>
              <a:rPr lang="en-GB" dirty="0"/>
              <a:t>.</a:t>
            </a:r>
          </a:p>
        </p:txBody>
      </p:sp>
    </p:spTree>
    <p:extLst>
      <p:ext uri="{BB962C8B-B14F-4D97-AF65-F5344CB8AC3E}">
        <p14:creationId xmlns:p14="http://schemas.microsoft.com/office/powerpoint/2010/main" val="3412098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a:xfrm>
            <a:off x="645957" y="273423"/>
            <a:ext cx="8596668" cy="1320800"/>
          </a:xfrm>
        </p:spPr>
        <p:txBody>
          <a:bodyPr/>
          <a:lstStyle/>
          <a:p>
            <a:r>
              <a:rPr lang="en-GB" dirty="0"/>
              <a:t>INFRASTRUCTURE – A PARTICULAR CASE</a:t>
            </a:r>
          </a:p>
        </p:txBody>
      </p:sp>
      <p:sp>
        <p:nvSpPr>
          <p:cNvPr id="3" name="Rectangle 2">
            <a:extLst>
              <a:ext uri="{FF2B5EF4-FFF2-40B4-BE49-F238E27FC236}">
                <a16:creationId xmlns:a16="http://schemas.microsoft.com/office/drawing/2014/main" id="{EFDD8635-485E-4814-952E-1E12514B5D98}"/>
              </a:ext>
            </a:extLst>
          </p:cNvPr>
          <p:cNvSpPr/>
          <p:nvPr/>
        </p:nvSpPr>
        <p:spPr>
          <a:xfrm>
            <a:off x="719278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1543FE57-B1D7-4D90-8F07-59145ECE4DCC}"/>
              </a:ext>
            </a:extLst>
          </p:cNvPr>
          <p:cNvSpPr txBox="1"/>
          <p:nvPr/>
        </p:nvSpPr>
        <p:spPr>
          <a:xfrm>
            <a:off x="645957" y="1428376"/>
            <a:ext cx="9020480" cy="5078313"/>
          </a:xfrm>
          <a:prstGeom prst="rect">
            <a:avLst/>
          </a:prstGeom>
          <a:noFill/>
        </p:spPr>
        <p:txBody>
          <a:bodyPr wrap="square" rtlCol="0">
            <a:spAutoFit/>
          </a:bodyPr>
          <a:lstStyle/>
          <a:p>
            <a:r>
              <a:rPr lang="en-GB" dirty="0"/>
              <a:t>As part of the extremely badly managed Murray Basin Project (gauge conversion of the Mildura, Murrayville, Sea Lake and </a:t>
            </a:r>
            <a:r>
              <a:rPr lang="en-GB" dirty="0" err="1"/>
              <a:t>Manangatang</a:t>
            </a:r>
            <a:r>
              <a:rPr lang="en-GB" dirty="0"/>
              <a:t> lines) the 88 km Maryborough – Ararat line was reconstructed with concrete sleepers and a good serve of ballast, but retained its used 80 lb/yd (40 kg/m) rail.</a:t>
            </a:r>
          </a:p>
          <a:p>
            <a:endParaRPr lang="en-GB" dirty="0"/>
          </a:p>
          <a:p>
            <a:r>
              <a:rPr lang="en-GB" dirty="0"/>
              <a:t>Train speed on the line for all trains over most of its length and some trains for all its length is </a:t>
            </a:r>
            <a:r>
              <a:rPr lang="en-GB" b="1" dirty="0"/>
              <a:t>40 km/h with 21 tonne axle loading</a:t>
            </a:r>
            <a:r>
              <a:rPr lang="en-GB" dirty="0"/>
              <a:t> tolerated ‘under sufferance’.  How does this stack up against practice elsewhere?</a:t>
            </a:r>
          </a:p>
          <a:p>
            <a:endParaRPr lang="en-GB" dirty="0"/>
          </a:p>
          <a:p>
            <a:r>
              <a:rPr lang="en-GB" dirty="0"/>
              <a:t>The </a:t>
            </a:r>
            <a:r>
              <a:rPr lang="en-GB" dirty="0" err="1"/>
              <a:t>Tarcoola</a:t>
            </a:r>
            <a:r>
              <a:rPr lang="en-GB" dirty="0"/>
              <a:t> – Alice Springs (opened in 1980) has 100 km of identical 80 lb/yd rail (already 65 years old) on concrete sleepers which has always been rated at </a:t>
            </a:r>
            <a:r>
              <a:rPr lang="en-GB" b="1" dirty="0"/>
              <a:t>80 km/h with up to 23 tonne axle loading</a:t>
            </a:r>
            <a:r>
              <a:rPr lang="en-GB" dirty="0"/>
              <a:t>.   40 years later it is still working with much more traffic now than when it opened.</a:t>
            </a:r>
          </a:p>
          <a:p>
            <a:endParaRPr lang="en-GB" dirty="0"/>
          </a:p>
          <a:p>
            <a:r>
              <a:rPr lang="en-GB" dirty="0"/>
              <a:t>Beyond </a:t>
            </a:r>
            <a:r>
              <a:rPr lang="en-GB" dirty="0" err="1"/>
              <a:t>Cobar</a:t>
            </a:r>
            <a:r>
              <a:rPr lang="en-GB" dirty="0"/>
              <a:t> in western NSW a private mine line of around 30 km had light weight 60 lb/yd rail.  In order to get ‘heavy’ locos out to the mine without the cost of re-railing, the existing rail was cropped and welded.   It works just fine – meeting the need for transport with an asset that is fit for purpose.</a:t>
            </a:r>
          </a:p>
        </p:txBody>
      </p:sp>
    </p:spTree>
    <p:extLst>
      <p:ext uri="{BB962C8B-B14F-4D97-AF65-F5344CB8AC3E}">
        <p14:creationId xmlns:p14="http://schemas.microsoft.com/office/powerpoint/2010/main" val="4261546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RAIL REGULATION </a:t>
            </a:r>
          </a:p>
        </p:txBody>
      </p:sp>
      <p:sp>
        <p:nvSpPr>
          <p:cNvPr id="3" name="Rectangle 2">
            <a:extLst>
              <a:ext uri="{FF2B5EF4-FFF2-40B4-BE49-F238E27FC236}">
                <a16:creationId xmlns:a16="http://schemas.microsoft.com/office/drawing/2014/main" id="{EFDD8635-485E-4814-952E-1E12514B5D98}"/>
              </a:ext>
            </a:extLst>
          </p:cNvPr>
          <p:cNvSpPr/>
          <p:nvPr/>
        </p:nvSpPr>
        <p:spPr>
          <a:xfrm>
            <a:off x="7174856"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9159C63A-1744-4B82-908C-79B9EB4D5E32}"/>
              </a:ext>
            </a:extLst>
          </p:cNvPr>
          <p:cNvSpPr txBox="1"/>
          <p:nvPr/>
        </p:nvSpPr>
        <p:spPr>
          <a:xfrm>
            <a:off x="677334" y="1930400"/>
            <a:ext cx="9897035" cy="4247317"/>
          </a:xfrm>
          <a:prstGeom prst="rect">
            <a:avLst/>
          </a:prstGeom>
          <a:noFill/>
        </p:spPr>
        <p:txBody>
          <a:bodyPr wrap="square" rtlCol="0">
            <a:spAutoFit/>
          </a:bodyPr>
          <a:lstStyle/>
          <a:p>
            <a:r>
              <a:rPr lang="en-GB" dirty="0"/>
              <a:t>Rail regulation now national – ONRSR</a:t>
            </a:r>
            <a:br>
              <a:rPr lang="en-GB" dirty="0"/>
            </a:br>
            <a:endParaRPr lang="en-GB" dirty="0"/>
          </a:p>
          <a:p>
            <a:r>
              <a:rPr lang="en-GB" dirty="0"/>
              <a:t>Supposed to be co-regulation, but field application is micro-managed / heavy in detail</a:t>
            </a:r>
            <a:br>
              <a:rPr lang="en-GB" dirty="0"/>
            </a:br>
            <a:endParaRPr lang="en-GB" dirty="0"/>
          </a:p>
          <a:p>
            <a:r>
              <a:rPr lang="en-GB" dirty="0"/>
              <a:t>Heavy vehicle (road) regulation is light handed and relatively non intrusive.</a:t>
            </a:r>
            <a:br>
              <a:rPr lang="en-GB" dirty="0"/>
            </a:br>
            <a:endParaRPr lang="en-GB" dirty="0"/>
          </a:p>
          <a:p>
            <a:r>
              <a:rPr lang="en-GB" dirty="0"/>
              <a:t>Rail regulation takes no account of anything outside its own railway remit</a:t>
            </a:r>
            <a:br>
              <a:rPr lang="en-GB" dirty="0"/>
            </a:br>
            <a:endParaRPr lang="en-GB" dirty="0"/>
          </a:p>
          <a:p>
            <a:r>
              <a:rPr lang="en-GB" dirty="0"/>
              <a:t>Every tonne of freight on road has 14 times more crash costs and damage as the same tonne on rail.</a:t>
            </a:r>
            <a:br>
              <a:rPr lang="en-GB" dirty="0"/>
            </a:br>
            <a:endParaRPr lang="en-GB" dirty="0"/>
          </a:p>
          <a:p>
            <a:r>
              <a:rPr lang="en-GB" dirty="0"/>
              <a:t>Many other imposts in the way of accreditation etc which hamper the ability of rail to compete on an even playing field.</a:t>
            </a:r>
            <a:br>
              <a:rPr lang="en-GB" dirty="0"/>
            </a:br>
            <a:endParaRPr lang="en-GB" dirty="0"/>
          </a:p>
          <a:p>
            <a:r>
              <a:rPr lang="en-GB" dirty="0"/>
              <a:t>Combination of </a:t>
            </a:r>
            <a:r>
              <a:rPr lang="en-GB" b="1" dirty="0"/>
              <a:t>rail regulation and accreditation stifles innovation and productivity</a:t>
            </a:r>
            <a:r>
              <a:rPr lang="en-GB" dirty="0"/>
              <a:t> on rail.</a:t>
            </a:r>
          </a:p>
        </p:txBody>
      </p:sp>
    </p:spTree>
    <p:extLst>
      <p:ext uri="{BB962C8B-B14F-4D97-AF65-F5344CB8AC3E}">
        <p14:creationId xmlns:p14="http://schemas.microsoft.com/office/powerpoint/2010/main" val="4012701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COMPETITION POLICY</a:t>
            </a:r>
          </a:p>
        </p:txBody>
      </p:sp>
      <p:sp>
        <p:nvSpPr>
          <p:cNvPr id="3" name="Rectangle 2">
            <a:extLst>
              <a:ext uri="{FF2B5EF4-FFF2-40B4-BE49-F238E27FC236}">
                <a16:creationId xmlns:a16="http://schemas.microsoft.com/office/drawing/2014/main" id="{EFDD8635-485E-4814-952E-1E12514B5D98}"/>
              </a:ext>
            </a:extLst>
          </p:cNvPr>
          <p:cNvSpPr/>
          <p:nvPr/>
        </p:nvSpPr>
        <p:spPr>
          <a:xfrm>
            <a:off x="7107621" y="6417840"/>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3895241F-CD9B-4925-B537-BCDC8493F289}"/>
              </a:ext>
            </a:extLst>
          </p:cNvPr>
          <p:cNvSpPr txBox="1"/>
          <p:nvPr/>
        </p:nvSpPr>
        <p:spPr>
          <a:xfrm>
            <a:off x="677333" y="2182906"/>
            <a:ext cx="9040407" cy="3416320"/>
          </a:xfrm>
          <a:prstGeom prst="rect">
            <a:avLst/>
          </a:prstGeom>
          <a:noFill/>
        </p:spPr>
        <p:txBody>
          <a:bodyPr wrap="square" rtlCol="0">
            <a:spAutoFit/>
          </a:bodyPr>
          <a:lstStyle/>
          <a:p>
            <a:r>
              <a:rPr lang="en-GB" dirty="0"/>
              <a:t>Competition policy is intended to manage commercial activity so that ‘consumers’ are not disadvantaged.</a:t>
            </a:r>
            <a:br>
              <a:rPr lang="en-GB" dirty="0"/>
            </a:br>
            <a:endParaRPr lang="en-GB" dirty="0"/>
          </a:p>
          <a:p>
            <a:r>
              <a:rPr lang="en-GB" dirty="0"/>
              <a:t>A lot of ACCC work is associated with merges or takeovers of significant companies.</a:t>
            </a:r>
          </a:p>
          <a:p>
            <a:endParaRPr lang="en-GB" dirty="0"/>
          </a:p>
          <a:p>
            <a:r>
              <a:rPr lang="en-GB" dirty="0"/>
              <a:t>In the railway world ACCC has looked at large scale rail corporate activities as being  a rail on rail issue – reasonable for major bulk operators (such as in the coal business) but off course when it comes to general freight.</a:t>
            </a:r>
          </a:p>
          <a:p>
            <a:endParaRPr lang="en-GB" dirty="0"/>
          </a:p>
          <a:p>
            <a:r>
              <a:rPr lang="en-GB" dirty="0"/>
              <a:t>The </a:t>
            </a:r>
            <a:r>
              <a:rPr lang="en-GB" b="1" dirty="0"/>
              <a:t>real competition for general and similar freight is rail on road</a:t>
            </a:r>
            <a:r>
              <a:rPr lang="en-GB" dirty="0"/>
              <a:t>.   Failure to recognise this has skewed the ability of rail to compete in these more competitive markets.</a:t>
            </a:r>
          </a:p>
        </p:txBody>
      </p:sp>
    </p:spTree>
    <p:extLst>
      <p:ext uri="{BB962C8B-B14F-4D97-AF65-F5344CB8AC3E}">
        <p14:creationId xmlns:p14="http://schemas.microsoft.com/office/powerpoint/2010/main" val="3249667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WHAT OPPORTUNITIES MIGHT THERE BE?</a:t>
            </a:r>
          </a:p>
        </p:txBody>
      </p:sp>
      <p:sp>
        <p:nvSpPr>
          <p:cNvPr id="3" name="Rectangle 2">
            <a:extLst>
              <a:ext uri="{FF2B5EF4-FFF2-40B4-BE49-F238E27FC236}">
                <a16:creationId xmlns:a16="http://schemas.microsoft.com/office/drawing/2014/main" id="{EFDD8635-485E-4814-952E-1E12514B5D98}"/>
              </a:ext>
            </a:extLst>
          </p:cNvPr>
          <p:cNvSpPr/>
          <p:nvPr/>
        </p:nvSpPr>
        <p:spPr>
          <a:xfrm>
            <a:off x="7322774" y="6248400"/>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AB88BFC9-C3ED-4E51-AF5E-21388C28C5D8}"/>
              </a:ext>
            </a:extLst>
          </p:cNvPr>
          <p:cNvSpPr txBox="1"/>
          <p:nvPr/>
        </p:nvSpPr>
        <p:spPr>
          <a:xfrm>
            <a:off x="785916" y="1444746"/>
            <a:ext cx="8644955" cy="1754326"/>
          </a:xfrm>
          <a:prstGeom prst="rect">
            <a:avLst/>
          </a:prstGeom>
          <a:noFill/>
        </p:spPr>
        <p:txBody>
          <a:bodyPr wrap="square" rtlCol="0">
            <a:spAutoFit/>
          </a:bodyPr>
          <a:lstStyle/>
          <a:p>
            <a:r>
              <a:rPr lang="en-GB" dirty="0"/>
              <a:t>Although there is zero general freight on rail in Victoria as it stands, there are opportunities out there, provided rail can ‘bond’ with customers to create a robust logistics chain.   </a:t>
            </a:r>
          </a:p>
          <a:p>
            <a:r>
              <a:rPr lang="en-GB" dirty="0"/>
              <a:t>Given the relatively short distances in Victoria there are significant opportunities for short line / boutique operators to take up the challenge here  (there clearly is no interest on the part of the incumbent </a:t>
            </a:r>
            <a:r>
              <a:rPr lang="en-GB" i="1" dirty="0"/>
              <a:t>wholesale</a:t>
            </a:r>
            <a:r>
              <a:rPr lang="en-GB" dirty="0"/>
              <a:t> rail operators</a:t>
            </a:r>
          </a:p>
        </p:txBody>
      </p:sp>
      <p:sp>
        <p:nvSpPr>
          <p:cNvPr id="5" name="TextBox 4">
            <a:extLst>
              <a:ext uri="{FF2B5EF4-FFF2-40B4-BE49-F238E27FC236}">
                <a16:creationId xmlns:a16="http://schemas.microsoft.com/office/drawing/2014/main" id="{92A1713A-A43A-428F-AB7B-8EF6A63E279C}"/>
              </a:ext>
            </a:extLst>
          </p:cNvPr>
          <p:cNvSpPr txBox="1"/>
          <p:nvPr/>
        </p:nvSpPr>
        <p:spPr>
          <a:xfrm>
            <a:off x="770965" y="3389599"/>
            <a:ext cx="3576918" cy="2585323"/>
          </a:xfrm>
          <a:prstGeom prst="rect">
            <a:avLst/>
          </a:prstGeom>
          <a:noFill/>
        </p:spPr>
        <p:txBody>
          <a:bodyPr wrap="square" rtlCol="0">
            <a:spAutoFit/>
          </a:bodyPr>
          <a:lstStyle/>
          <a:p>
            <a:pPr marL="285750" indent="-285750">
              <a:buFont typeface="Arial" panose="020B0604020202020204" pitchFamily="34" charset="0"/>
              <a:buChar char="•"/>
            </a:pPr>
            <a:r>
              <a:rPr lang="en-GB" dirty="0"/>
              <a:t>Agri-exports</a:t>
            </a:r>
          </a:p>
          <a:p>
            <a:pPr marL="285750" indent="-285750">
              <a:buFont typeface="Arial" panose="020B0604020202020204" pitchFamily="34" charset="0"/>
              <a:buChar char="•"/>
            </a:pPr>
            <a:r>
              <a:rPr lang="en-GB" dirty="0" err="1"/>
              <a:t>Stockfeed</a:t>
            </a:r>
            <a:endParaRPr lang="en-GB" dirty="0"/>
          </a:p>
          <a:p>
            <a:pPr marL="285750" indent="-285750">
              <a:buFont typeface="Arial" panose="020B0604020202020204" pitchFamily="34" charset="0"/>
              <a:buChar char="•"/>
            </a:pPr>
            <a:r>
              <a:rPr lang="en-GB" dirty="0"/>
              <a:t>Dairy</a:t>
            </a:r>
          </a:p>
          <a:p>
            <a:pPr marL="285750" indent="-285750">
              <a:buFont typeface="Arial" panose="020B0604020202020204" pitchFamily="34" charset="0"/>
              <a:buChar char="•"/>
            </a:pPr>
            <a:r>
              <a:rPr lang="en-GB" dirty="0"/>
              <a:t>Wine</a:t>
            </a:r>
          </a:p>
          <a:p>
            <a:pPr marL="285750" indent="-285750">
              <a:buFont typeface="Arial" panose="020B0604020202020204" pitchFamily="34" charset="0"/>
              <a:buChar char="•"/>
            </a:pPr>
            <a:r>
              <a:rPr lang="en-GB" dirty="0"/>
              <a:t>Cotton and cotton seed</a:t>
            </a:r>
          </a:p>
          <a:p>
            <a:pPr marL="285750" indent="-285750">
              <a:buFont typeface="Arial" panose="020B0604020202020204" pitchFamily="34" charset="0"/>
              <a:buChar char="•"/>
            </a:pPr>
            <a:r>
              <a:rPr lang="en-GB" dirty="0"/>
              <a:t>Tree crops (nuts etc)</a:t>
            </a:r>
          </a:p>
          <a:p>
            <a:pPr marL="285750" indent="-285750">
              <a:buFont typeface="Arial" panose="020B0604020202020204" pitchFamily="34" charset="0"/>
              <a:buChar char="•"/>
            </a:pPr>
            <a:r>
              <a:rPr lang="en-GB" dirty="0"/>
              <a:t>Boutique seeds and grains</a:t>
            </a:r>
          </a:p>
          <a:p>
            <a:pPr marL="285750" indent="-285750">
              <a:buFont typeface="Arial" panose="020B0604020202020204" pitchFamily="34" charset="0"/>
              <a:buChar char="•"/>
            </a:pPr>
            <a:r>
              <a:rPr lang="en-GB" dirty="0"/>
              <a:t>Processed meat</a:t>
            </a:r>
          </a:p>
          <a:p>
            <a:pPr marL="285750" indent="-285750">
              <a:buFont typeface="Arial" panose="020B0604020202020204" pitchFamily="34" charset="0"/>
              <a:buChar char="•"/>
            </a:pPr>
            <a:r>
              <a:rPr lang="en-GB" dirty="0"/>
              <a:t>Logs and timber</a:t>
            </a:r>
          </a:p>
        </p:txBody>
      </p:sp>
      <p:sp>
        <p:nvSpPr>
          <p:cNvPr id="6" name="TextBox 5">
            <a:extLst>
              <a:ext uri="{FF2B5EF4-FFF2-40B4-BE49-F238E27FC236}">
                <a16:creationId xmlns:a16="http://schemas.microsoft.com/office/drawing/2014/main" id="{B8E02C27-2730-40DB-919E-45E0AF821045}"/>
              </a:ext>
            </a:extLst>
          </p:cNvPr>
          <p:cNvSpPr txBox="1"/>
          <p:nvPr/>
        </p:nvSpPr>
        <p:spPr>
          <a:xfrm>
            <a:off x="4648201" y="3412951"/>
            <a:ext cx="3917576" cy="2585323"/>
          </a:xfrm>
          <a:prstGeom prst="rect">
            <a:avLst/>
          </a:prstGeom>
          <a:noFill/>
        </p:spPr>
        <p:txBody>
          <a:bodyPr wrap="square" rtlCol="0">
            <a:spAutoFit/>
          </a:bodyPr>
          <a:lstStyle/>
          <a:p>
            <a:pPr marL="285750" indent="-285750">
              <a:buFont typeface="Arial" panose="020B0604020202020204" pitchFamily="34" charset="0"/>
              <a:buChar char="•"/>
            </a:pPr>
            <a:r>
              <a:rPr lang="en-GB" dirty="0"/>
              <a:t>Mineral sands</a:t>
            </a:r>
          </a:p>
          <a:p>
            <a:pPr marL="285750" indent="-285750">
              <a:buFont typeface="Arial" panose="020B0604020202020204" pitchFamily="34" charset="0"/>
              <a:buChar char="•"/>
            </a:pPr>
            <a:r>
              <a:rPr lang="en-GB" dirty="0"/>
              <a:t>Construction stone and sand</a:t>
            </a:r>
          </a:p>
          <a:p>
            <a:pPr marL="285750" indent="-285750">
              <a:buFont typeface="Arial" panose="020B0604020202020204" pitchFamily="34" charset="0"/>
              <a:buChar char="•"/>
            </a:pPr>
            <a:r>
              <a:rPr lang="en-GB" dirty="0"/>
              <a:t>Garbage – landfill or co-generation</a:t>
            </a:r>
          </a:p>
          <a:p>
            <a:pPr marL="285750" indent="-285750">
              <a:buFont typeface="Arial" panose="020B0604020202020204" pitchFamily="34" charset="0"/>
              <a:buChar char="•"/>
            </a:pPr>
            <a:r>
              <a:rPr lang="en-GB" dirty="0"/>
              <a:t>Regional manufactures</a:t>
            </a:r>
          </a:p>
          <a:p>
            <a:pPr marL="285750" indent="-285750">
              <a:buFont typeface="Arial" panose="020B0604020202020204" pitchFamily="34" charset="0"/>
              <a:buChar char="•"/>
            </a:pPr>
            <a:r>
              <a:rPr lang="en-GB" dirty="0"/>
              <a:t>Regional produce</a:t>
            </a:r>
          </a:p>
          <a:p>
            <a:pPr marL="285750" indent="-285750">
              <a:buFont typeface="Arial" panose="020B0604020202020204" pitchFamily="34" charset="0"/>
              <a:buChar char="•"/>
            </a:pPr>
            <a:r>
              <a:rPr lang="en-GB" dirty="0"/>
              <a:t>Regional imports</a:t>
            </a:r>
          </a:p>
          <a:p>
            <a:pPr marL="285750" indent="-285750">
              <a:buFont typeface="Arial" panose="020B0604020202020204" pitchFamily="34" charset="0"/>
              <a:buChar char="•"/>
            </a:pPr>
            <a:r>
              <a:rPr lang="en-GB" dirty="0"/>
              <a:t>Fuel</a:t>
            </a:r>
          </a:p>
          <a:p>
            <a:pPr marL="285750" indent="-285750">
              <a:buFont typeface="Arial" panose="020B0604020202020204" pitchFamily="34" charset="0"/>
              <a:buChar char="•"/>
            </a:pPr>
            <a:r>
              <a:rPr lang="en-GB" dirty="0"/>
              <a:t>Strategic fuel reserves</a:t>
            </a:r>
          </a:p>
        </p:txBody>
      </p:sp>
    </p:spTree>
    <p:extLst>
      <p:ext uri="{BB962C8B-B14F-4D97-AF65-F5344CB8AC3E}">
        <p14:creationId xmlns:p14="http://schemas.microsoft.com/office/powerpoint/2010/main" val="643087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WHERE TO FROM HERE   (NOWHERE TO GO BUT UP !!)</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1335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B2822F0D-19C9-4F62-9B51-49679A077B5D}"/>
              </a:ext>
            </a:extLst>
          </p:cNvPr>
          <p:cNvSpPr txBox="1"/>
          <p:nvPr/>
        </p:nvSpPr>
        <p:spPr>
          <a:xfrm>
            <a:off x="779931" y="2186720"/>
            <a:ext cx="8166846" cy="3416320"/>
          </a:xfrm>
          <a:prstGeom prst="rect">
            <a:avLst/>
          </a:prstGeom>
          <a:noFill/>
        </p:spPr>
        <p:txBody>
          <a:bodyPr wrap="square" rtlCol="0">
            <a:spAutoFit/>
          </a:bodyPr>
          <a:lstStyle/>
          <a:p>
            <a:pPr marL="342900" indent="-342900">
              <a:buFont typeface="+mj-lt"/>
              <a:buAutoNum type="arabicPeriod"/>
            </a:pPr>
            <a:r>
              <a:rPr lang="en-GB" dirty="0"/>
              <a:t>Rail needs to work toward being part of the simplification of customer supply chains.</a:t>
            </a:r>
            <a:br>
              <a:rPr lang="en-GB" dirty="0"/>
            </a:br>
            <a:endParaRPr lang="en-GB" dirty="0"/>
          </a:p>
          <a:p>
            <a:pPr marL="342900" indent="-342900">
              <a:buFont typeface="+mj-lt"/>
              <a:buAutoNum type="arabicPeriod"/>
            </a:pPr>
            <a:r>
              <a:rPr lang="en-GB" dirty="0"/>
              <a:t>Rail need to build far closer alliances and partnerships with customers and shippers ( to reconstruct Harold Clapp’s words “get to know your customers and have them get to know you”).</a:t>
            </a:r>
            <a:br>
              <a:rPr lang="en-GB" dirty="0"/>
            </a:br>
            <a:endParaRPr lang="en-GB" dirty="0"/>
          </a:p>
          <a:p>
            <a:pPr marL="342900" indent="-342900">
              <a:buFont typeface="+mj-lt"/>
              <a:buAutoNum type="arabicPeriod"/>
            </a:pPr>
            <a:r>
              <a:rPr lang="en-GB" dirty="0"/>
              <a:t>Rail needs to minimise significant cost and service impediments in the line haul / terminal / customer mix.</a:t>
            </a:r>
            <a:br>
              <a:rPr lang="en-GB" dirty="0"/>
            </a:br>
            <a:endParaRPr lang="en-GB" dirty="0"/>
          </a:p>
          <a:p>
            <a:pPr marL="342900" indent="-342900">
              <a:buFont typeface="+mj-lt"/>
              <a:buAutoNum type="arabicPeriod"/>
            </a:pPr>
            <a:r>
              <a:rPr lang="en-GB" dirty="0"/>
              <a:t>Rail needs to maximise the utilisation of its assets.</a:t>
            </a:r>
            <a:br>
              <a:rPr lang="en-GB" dirty="0"/>
            </a:br>
            <a:endParaRPr lang="en-GB" dirty="0"/>
          </a:p>
        </p:txBody>
      </p:sp>
    </p:spTree>
    <p:extLst>
      <p:ext uri="{BB962C8B-B14F-4D97-AF65-F5344CB8AC3E}">
        <p14:creationId xmlns:p14="http://schemas.microsoft.com/office/powerpoint/2010/main" val="2998255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COAL TRAINS EVERYWHERE, BUT WHERE IS THE GENERAL FREIGHT?</a:t>
            </a:r>
          </a:p>
        </p:txBody>
      </p:sp>
      <p:pic>
        <p:nvPicPr>
          <p:cNvPr id="3" name="Picture 2">
            <a:extLst>
              <a:ext uri="{FF2B5EF4-FFF2-40B4-BE49-F238E27FC236}">
                <a16:creationId xmlns:a16="http://schemas.microsoft.com/office/drawing/2014/main" id="{CF0AD443-2F7C-49DF-BDF7-ECF02FCFF2F7}"/>
              </a:ext>
            </a:extLst>
          </p:cNvPr>
          <p:cNvPicPr>
            <a:picLocks noChangeAspect="1"/>
          </p:cNvPicPr>
          <p:nvPr/>
        </p:nvPicPr>
        <p:blipFill rotWithShape="1">
          <a:blip r:embed="rId2"/>
          <a:srcRect l="-1156" t="39458" r="-773" b="5256"/>
          <a:stretch/>
        </p:blipFill>
        <p:spPr>
          <a:xfrm>
            <a:off x="75349" y="2084294"/>
            <a:ext cx="10461224" cy="4413304"/>
          </a:xfrm>
          <a:prstGeom prst="rect">
            <a:avLst/>
          </a:prstGeom>
        </p:spPr>
      </p:pic>
      <p:sp>
        <p:nvSpPr>
          <p:cNvPr id="4" name="Rectangle 3">
            <a:extLst>
              <a:ext uri="{FF2B5EF4-FFF2-40B4-BE49-F238E27FC236}">
                <a16:creationId xmlns:a16="http://schemas.microsoft.com/office/drawing/2014/main" id="{C91B6D49-1070-493A-83B7-54DA4499C993}"/>
              </a:ext>
            </a:extLst>
          </p:cNvPr>
          <p:cNvSpPr/>
          <p:nvPr/>
        </p:nvSpPr>
        <p:spPr>
          <a:xfrm>
            <a:off x="7251057" y="6525416"/>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1633080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HOW TO FROM HERE (HOW TO GO UP !!)</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88668"/>
            <a:ext cx="5049909" cy="369332"/>
          </a:xfrm>
          <a:prstGeom prst="rect">
            <a:avLst/>
          </a:prstGeom>
        </p:spPr>
        <p:txBody>
          <a:bodyPr wrap="none">
            <a:spAutoFit/>
          </a:bodyPr>
          <a:lstStyle/>
          <a:p>
            <a:r>
              <a:rPr lang="en-GB" dirty="0"/>
              <a:t>Max Michell / Analyst, Advocate, Commentator</a:t>
            </a:r>
          </a:p>
        </p:txBody>
      </p:sp>
      <p:sp>
        <p:nvSpPr>
          <p:cNvPr id="5" name="TextBox 4">
            <a:extLst>
              <a:ext uri="{FF2B5EF4-FFF2-40B4-BE49-F238E27FC236}">
                <a16:creationId xmlns:a16="http://schemas.microsoft.com/office/drawing/2014/main" id="{9D24F965-B752-4901-ACF8-EB709BA7A8D3}"/>
              </a:ext>
            </a:extLst>
          </p:cNvPr>
          <p:cNvSpPr txBox="1"/>
          <p:nvPr/>
        </p:nvSpPr>
        <p:spPr>
          <a:xfrm>
            <a:off x="677334" y="1842247"/>
            <a:ext cx="8386481" cy="3970318"/>
          </a:xfrm>
          <a:prstGeom prst="rect">
            <a:avLst/>
          </a:prstGeom>
          <a:noFill/>
        </p:spPr>
        <p:txBody>
          <a:bodyPr wrap="square" rtlCol="0">
            <a:spAutoFit/>
          </a:bodyPr>
          <a:lstStyle/>
          <a:p>
            <a:r>
              <a:rPr lang="en-GB" dirty="0"/>
              <a:t>These will require </a:t>
            </a:r>
            <a:br>
              <a:rPr lang="en-GB" dirty="0"/>
            </a:br>
            <a:endParaRPr lang="en-GB" dirty="0"/>
          </a:p>
          <a:p>
            <a:pPr marL="285750" indent="-285750">
              <a:buFont typeface="Arial" panose="020B0604020202020204" pitchFamily="34" charset="0"/>
              <a:buChar char="•"/>
            </a:pPr>
            <a:r>
              <a:rPr lang="en-GB" dirty="0"/>
              <a:t>a </a:t>
            </a:r>
            <a:r>
              <a:rPr lang="en-GB" b="1" dirty="0"/>
              <a:t>new mind set and culture</a:t>
            </a:r>
            <a:r>
              <a:rPr lang="en-GB" dirty="0"/>
              <a:t> inside rail, </a:t>
            </a:r>
            <a:br>
              <a:rPr lang="en-GB" dirty="0"/>
            </a:br>
            <a:endParaRPr lang="en-GB" dirty="0"/>
          </a:p>
          <a:p>
            <a:pPr marL="285750" indent="-285750">
              <a:buFont typeface="Arial" panose="020B0604020202020204" pitchFamily="34" charset="0"/>
              <a:buChar char="•"/>
            </a:pPr>
            <a:r>
              <a:rPr lang="en-GB" dirty="0"/>
              <a:t>recognition that </a:t>
            </a:r>
            <a:r>
              <a:rPr lang="en-GB" b="1" dirty="0"/>
              <a:t>rail on road is the real competition</a:t>
            </a:r>
            <a:r>
              <a:rPr lang="en-GB" dirty="0"/>
              <a:t> model, </a:t>
            </a:r>
            <a:br>
              <a:rPr lang="en-GB" dirty="0"/>
            </a:br>
            <a:endParaRPr lang="en-GB" dirty="0"/>
          </a:p>
          <a:p>
            <a:pPr marL="285750" indent="-285750">
              <a:buFont typeface="Arial" panose="020B0604020202020204" pitchFamily="34" charset="0"/>
              <a:buChar char="•"/>
            </a:pPr>
            <a:r>
              <a:rPr lang="en-GB" dirty="0"/>
              <a:t>regulatory </a:t>
            </a:r>
            <a:r>
              <a:rPr lang="en-GB" b="1" dirty="0"/>
              <a:t>reform to enable innovative ways</a:t>
            </a:r>
            <a:r>
              <a:rPr lang="en-GB" dirty="0"/>
              <a:t> of economically capturing new traffic,</a:t>
            </a:r>
            <a:br>
              <a:rPr lang="en-GB" dirty="0"/>
            </a:br>
            <a:endParaRPr lang="en-GB" dirty="0"/>
          </a:p>
          <a:p>
            <a:pPr marL="285750" indent="-285750">
              <a:buFont typeface="Arial" panose="020B0604020202020204" pitchFamily="34" charset="0"/>
              <a:buChar char="•"/>
            </a:pPr>
            <a:r>
              <a:rPr lang="en-GB" dirty="0"/>
              <a:t>A </a:t>
            </a:r>
            <a:r>
              <a:rPr lang="en-GB" b="1" dirty="0"/>
              <a:t>new and more mature relationship between major players</a:t>
            </a:r>
            <a:r>
              <a:rPr lang="en-GB" dirty="0"/>
              <a:t> in the rail industry  (players in an industry not players in their own company) and </a:t>
            </a:r>
            <a:br>
              <a:rPr lang="en-GB" dirty="0"/>
            </a:br>
            <a:endParaRPr lang="en-GB" dirty="0"/>
          </a:p>
          <a:p>
            <a:pPr marL="285750" indent="-285750">
              <a:buFont typeface="Arial" panose="020B0604020202020204" pitchFamily="34" charset="0"/>
              <a:buChar char="•"/>
            </a:pPr>
            <a:r>
              <a:rPr lang="en-GB" b="1" dirty="0"/>
              <a:t>strong and focussed leadership with real experience</a:t>
            </a:r>
            <a:r>
              <a:rPr lang="en-GB" dirty="0"/>
              <a:t> in and empathy for the rail freight business.</a:t>
            </a:r>
          </a:p>
        </p:txBody>
      </p:sp>
    </p:spTree>
    <p:extLst>
      <p:ext uri="{BB962C8B-B14F-4D97-AF65-F5344CB8AC3E}">
        <p14:creationId xmlns:p14="http://schemas.microsoft.com/office/powerpoint/2010/main" val="2573075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112A-9191-468A-A6F4-0640289B6B5F}"/>
              </a:ext>
            </a:extLst>
          </p:cNvPr>
          <p:cNvSpPr>
            <a:spLocks noGrp="1"/>
          </p:cNvSpPr>
          <p:nvPr>
            <p:ph type="title"/>
          </p:nvPr>
        </p:nvSpPr>
        <p:spPr/>
        <p:txBody>
          <a:bodyPr/>
          <a:lstStyle/>
          <a:p>
            <a:pPr algn="ctr"/>
            <a:r>
              <a:rPr lang="en-GB" dirty="0"/>
              <a:t>QUESTIONS?  </a:t>
            </a:r>
            <a:br>
              <a:rPr lang="en-GB" dirty="0"/>
            </a:br>
            <a:r>
              <a:rPr lang="en-GB" sz="2400" dirty="0"/>
              <a:t>(BUT NOT ABOUT COAL !)</a:t>
            </a:r>
          </a:p>
        </p:txBody>
      </p:sp>
      <p:pic>
        <p:nvPicPr>
          <p:cNvPr id="4" name="Picture 3">
            <a:extLst>
              <a:ext uri="{FF2B5EF4-FFF2-40B4-BE49-F238E27FC236}">
                <a16:creationId xmlns:a16="http://schemas.microsoft.com/office/drawing/2014/main" id="{2CF0D8A9-AE2A-4801-BE15-E9F7DFF20D29}"/>
              </a:ext>
            </a:extLst>
          </p:cNvPr>
          <p:cNvPicPr>
            <a:picLocks noChangeAspect="1"/>
          </p:cNvPicPr>
          <p:nvPr/>
        </p:nvPicPr>
        <p:blipFill>
          <a:blip r:embed="rId2"/>
          <a:stretch>
            <a:fillRect/>
          </a:stretch>
        </p:blipFill>
        <p:spPr>
          <a:xfrm>
            <a:off x="605257" y="1795644"/>
            <a:ext cx="6257365" cy="4693024"/>
          </a:xfrm>
          <a:prstGeom prst="rect">
            <a:avLst/>
          </a:prstGeom>
        </p:spPr>
      </p:pic>
      <p:sp>
        <p:nvSpPr>
          <p:cNvPr id="3" name="Rectangle 2">
            <a:extLst>
              <a:ext uri="{FF2B5EF4-FFF2-40B4-BE49-F238E27FC236}">
                <a16:creationId xmlns:a16="http://schemas.microsoft.com/office/drawing/2014/main" id="{A10D3522-CC1F-4C73-9270-C64B287AE785}"/>
              </a:ext>
            </a:extLst>
          </p:cNvPr>
          <p:cNvSpPr/>
          <p:nvPr/>
        </p:nvSpPr>
        <p:spPr>
          <a:xfrm>
            <a:off x="7162658" y="6488668"/>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209801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8C34-BE3E-43E4-887C-9815584C54B9}"/>
              </a:ext>
            </a:extLst>
          </p:cNvPr>
          <p:cNvSpPr>
            <a:spLocks noGrp="1"/>
          </p:cNvSpPr>
          <p:nvPr>
            <p:ph type="title"/>
          </p:nvPr>
        </p:nvSpPr>
        <p:spPr/>
        <p:txBody>
          <a:bodyPr/>
          <a:lstStyle/>
          <a:p>
            <a:r>
              <a:rPr lang="en-GB" dirty="0"/>
              <a:t>MODERN GENERAL FREIGHT – LIMITED VARIETY AND MAINLY INTER-MODAL</a:t>
            </a:r>
          </a:p>
        </p:txBody>
      </p:sp>
      <p:pic>
        <p:nvPicPr>
          <p:cNvPr id="6" name="Picture 5">
            <a:extLst>
              <a:ext uri="{FF2B5EF4-FFF2-40B4-BE49-F238E27FC236}">
                <a16:creationId xmlns:a16="http://schemas.microsoft.com/office/drawing/2014/main" id="{3A92392B-24D1-4FD9-B9C9-014D8D285802}"/>
              </a:ext>
            </a:extLst>
          </p:cNvPr>
          <p:cNvPicPr>
            <a:picLocks noChangeAspect="1"/>
          </p:cNvPicPr>
          <p:nvPr/>
        </p:nvPicPr>
        <p:blipFill rotWithShape="1">
          <a:blip r:embed="rId2"/>
          <a:srcRect l="1345" t="33554" r="278" b="-33555"/>
          <a:stretch/>
        </p:blipFill>
        <p:spPr>
          <a:xfrm>
            <a:off x="870083" y="1836271"/>
            <a:ext cx="9227087" cy="7038092"/>
          </a:xfrm>
          <a:prstGeom prst="rect">
            <a:avLst/>
          </a:prstGeom>
        </p:spPr>
      </p:pic>
      <p:sp>
        <p:nvSpPr>
          <p:cNvPr id="3" name="Rectangle 2">
            <a:extLst>
              <a:ext uri="{FF2B5EF4-FFF2-40B4-BE49-F238E27FC236}">
                <a16:creationId xmlns:a16="http://schemas.microsoft.com/office/drawing/2014/main" id="{CEC1CBC0-75BE-4E6E-A2EB-5D5FE9528E4B}"/>
              </a:ext>
            </a:extLst>
          </p:cNvPr>
          <p:cNvSpPr/>
          <p:nvPr/>
        </p:nvSpPr>
        <p:spPr>
          <a:xfrm>
            <a:off x="7224162" y="6488668"/>
            <a:ext cx="5049909" cy="369332"/>
          </a:xfrm>
          <a:prstGeom prst="rect">
            <a:avLst/>
          </a:prstGeom>
        </p:spPr>
        <p:txBody>
          <a:bodyPr wrap="none">
            <a:spAutoFit/>
          </a:bodyPr>
          <a:lstStyle/>
          <a:p>
            <a:r>
              <a:rPr lang="en-GB" dirty="0"/>
              <a:t>Max Michell / Analyst, Advocate, Commentator</a:t>
            </a:r>
          </a:p>
        </p:txBody>
      </p:sp>
    </p:spTree>
    <p:extLst>
      <p:ext uri="{BB962C8B-B14F-4D97-AF65-F5344CB8AC3E}">
        <p14:creationId xmlns:p14="http://schemas.microsoft.com/office/powerpoint/2010/main" val="219987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DAC7-1088-4388-AA93-9A864D1D6E49}"/>
              </a:ext>
            </a:extLst>
          </p:cNvPr>
          <p:cNvSpPr>
            <a:spLocks noGrp="1"/>
          </p:cNvSpPr>
          <p:nvPr>
            <p:ph type="title"/>
          </p:nvPr>
        </p:nvSpPr>
        <p:spPr>
          <a:xfrm>
            <a:off x="1224181" y="573742"/>
            <a:ext cx="8596668" cy="1320800"/>
          </a:xfrm>
        </p:spPr>
        <p:txBody>
          <a:bodyPr/>
          <a:lstStyle/>
          <a:p>
            <a:r>
              <a:rPr lang="en-GB" dirty="0"/>
              <a:t>GENERAL RAIL FREIGHT</a:t>
            </a:r>
            <a:br>
              <a:rPr lang="en-GB" dirty="0"/>
            </a:br>
            <a:r>
              <a:rPr lang="en-GB" sz="2400" dirty="0"/>
              <a:t>WHAT ARE WE TALKING ABOUT?</a:t>
            </a:r>
          </a:p>
        </p:txBody>
      </p:sp>
      <p:sp>
        <p:nvSpPr>
          <p:cNvPr id="3" name="Rectangle 2">
            <a:extLst>
              <a:ext uri="{FF2B5EF4-FFF2-40B4-BE49-F238E27FC236}">
                <a16:creationId xmlns:a16="http://schemas.microsoft.com/office/drawing/2014/main" id="{1B68DD17-8FE4-49A7-8437-95082F7739FB}"/>
              </a:ext>
            </a:extLst>
          </p:cNvPr>
          <p:cNvSpPr/>
          <p:nvPr/>
        </p:nvSpPr>
        <p:spPr>
          <a:xfrm>
            <a:off x="7219680" y="6488668"/>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8877EF3D-E011-4C9E-BE8F-DAEC3D4FB27A}"/>
              </a:ext>
            </a:extLst>
          </p:cNvPr>
          <p:cNvSpPr txBox="1"/>
          <p:nvPr/>
        </p:nvSpPr>
        <p:spPr>
          <a:xfrm>
            <a:off x="1160929" y="2093416"/>
            <a:ext cx="6647330"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General (retail) freight is primarily domestic consumables and durables, the volume of which is closely correlated to population –</a:t>
            </a:r>
          </a:p>
          <a:p>
            <a:br>
              <a:rPr lang="en-GB" sz="2400" dirty="0"/>
            </a:br>
            <a:endParaRPr lang="en-GB" sz="2400" dirty="0"/>
          </a:p>
          <a:p>
            <a:pPr marL="285750" indent="-285750">
              <a:buFont typeface="Arial" panose="020B0604020202020204" pitchFamily="34" charset="0"/>
              <a:buChar char="•"/>
            </a:pPr>
            <a:r>
              <a:rPr lang="en-GB" sz="2400" dirty="0"/>
              <a:t>Foodstuffs and other domestic consumables,</a:t>
            </a:r>
          </a:p>
          <a:p>
            <a:pPr marL="285750" indent="-285750">
              <a:buFont typeface="Arial" panose="020B0604020202020204" pitchFamily="34" charset="0"/>
              <a:buChar char="•"/>
            </a:pPr>
            <a:r>
              <a:rPr lang="en-GB" sz="2400" dirty="0"/>
              <a:t>Durables and </a:t>
            </a:r>
          </a:p>
          <a:p>
            <a:pPr marL="285750" indent="-285750">
              <a:buFont typeface="Arial" panose="020B0604020202020204" pitchFamily="34" charset="0"/>
              <a:buChar char="•"/>
            </a:pPr>
            <a:r>
              <a:rPr lang="en-GB" sz="2400" dirty="0"/>
              <a:t>Fuels </a:t>
            </a:r>
          </a:p>
          <a:p>
            <a:pPr marL="285750" indent="-285750">
              <a:buFont typeface="Arial" panose="020B0604020202020204" pitchFamily="34" charset="0"/>
              <a:buChar char="•"/>
            </a:pPr>
            <a:r>
              <a:rPr lang="en-GB" sz="2400" dirty="0"/>
              <a:t>Other freight that is largely driven by domestic (retail) demand</a:t>
            </a:r>
            <a:br>
              <a:rPr lang="en-GB" sz="2400" dirty="0"/>
            </a:br>
            <a:endParaRPr lang="en-GB" sz="2400" dirty="0"/>
          </a:p>
        </p:txBody>
      </p:sp>
    </p:spTree>
    <p:extLst>
      <p:ext uri="{BB962C8B-B14F-4D97-AF65-F5344CB8AC3E}">
        <p14:creationId xmlns:p14="http://schemas.microsoft.com/office/powerpoint/2010/main" val="304550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16AE-654A-4F1C-B4D9-0228CD9F2333}"/>
              </a:ext>
            </a:extLst>
          </p:cNvPr>
          <p:cNvSpPr>
            <a:spLocks noGrp="1"/>
          </p:cNvSpPr>
          <p:nvPr>
            <p:ph type="title"/>
          </p:nvPr>
        </p:nvSpPr>
        <p:spPr/>
        <p:txBody>
          <a:bodyPr>
            <a:normAutofit/>
          </a:bodyPr>
          <a:lstStyle/>
          <a:p>
            <a:r>
              <a:rPr lang="en-GB" dirty="0"/>
              <a:t>COAL TRAINS RUNNING AT THE SAME FREQUENCY AS SUBURBAN TRAINS</a:t>
            </a:r>
          </a:p>
        </p:txBody>
      </p:sp>
      <p:pic>
        <p:nvPicPr>
          <p:cNvPr id="3" name="Picture 2">
            <a:extLst>
              <a:ext uri="{FF2B5EF4-FFF2-40B4-BE49-F238E27FC236}">
                <a16:creationId xmlns:a16="http://schemas.microsoft.com/office/drawing/2014/main" id="{208DCAA3-2803-4043-9509-C1694CD554FA}"/>
              </a:ext>
            </a:extLst>
          </p:cNvPr>
          <p:cNvPicPr/>
          <p:nvPr/>
        </p:nvPicPr>
        <p:blipFill>
          <a:blip r:embed="rId2">
            <a:extLst>
              <a:ext uri="{28A0092B-C50C-407E-A947-70E740481C1C}">
                <a14:useLocalDpi xmlns:a14="http://schemas.microsoft.com/office/drawing/2010/main" val="0"/>
              </a:ext>
            </a:extLst>
          </a:blip>
          <a:stretch>
            <a:fillRect/>
          </a:stretch>
        </p:blipFill>
        <p:spPr>
          <a:xfrm>
            <a:off x="737518" y="2108261"/>
            <a:ext cx="6228058" cy="4380407"/>
          </a:xfrm>
          <a:prstGeom prst="rect">
            <a:avLst/>
          </a:prstGeom>
        </p:spPr>
      </p:pic>
      <p:sp>
        <p:nvSpPr>
          <p:cNvPr id="4" name="Rectangle 3">
            <a:extLst>
              <a:ext uri="{FF2B5EF4-FFF2-40B4-BE49-F238E27FC236}">
                <a16:creationId xmlns:a16="http://schemas.microsoft.com/office/drawing/2014/main" id="{0BE08E1C-1CE8-4CAA-8B60-EAE471E291BB}"/>
              </a:ext>
            </a:extLst>
          </p:cNvPr>
          <p:cNvSpPr/>
          <p:nvPr/>
        </p:nvSpPr>
        <p:spPr>
          <a:xfrm>
            <a:off x="7142091" y="6488668"/>
            <a:ext cx="5049909" cy="369332"/>
          </a:xfrm>
          <a:prstGeom prst="rect">
            <a:avLst/>
          </a:prstGeom>
        </p:spPr>
        <p:txBody>
          <a:bodyPr wrap="none">
            <a:spAutoFit/>
          </a:bodyPr>
          <a:lstStyle/>
          <a:p>
            <a:r>
              <a:rPr lang="en-GB" dirty="0"/>
              <a:t>Max Michell / Analyst, Advocate, Commentator</a:t>
            </a:r>
          </a:p>
        </p:txBody>
      </p:sp>
      <p:sp>
        <p:nvSpPr>
          <p:cNvPr id="5" name="TextBox 4">
            <a:extLst>
              <a:ext uri="{FF2B5EF4-FFF2-40B4-BE49-F238E27FC236}">
                <a16:creationId xmlns:a16="http://schemas.microsoft.com/office/drawing/2014/main" id="{5362777F-8545-48FD-8CD1-2F8E8C7D95FF}"/>
              </a:ext>
            </a:extLst>
          </p:cNvPr>
          <p:cNvSpPr txBox="1"/>
          <p:nvPr/>
        </p:nvSpPr>
        <p:spPr>
          <a:xfrm>
            <a:off x="7176560" y="1819834"/>
            <a:ext cx="2590488" cy="3785652"/>
          </a:xfrm>
          <a:prstGeom prst="rect">
            <a:avLst/>
          </a:prstGeom>
          <a:noFill/>
        </p:spPr>
        <p:txBody>
          <a:bodyPr wrap="square" rtlCol="0">
            <a:spAutoFit/>
          </a:bodyPr>
          <a:lstStyle/>
          <a:p>
            <a:r>
              <a:rPr lang="en-GB" sz="2400" dirty="0"/>
              <a:t>General freight is usually regarded as a distraction in the big (coal and ore) game </a:t>
            </a:r>
          </a:p>
          <a:p>
            <a:r>
              <a:rPr lang="en-GB" sz="2400" dirty="0"/>
              <a:t>  </a:t>
            </a:r>
          </a:p>
          <a:p>
            <a:r>
              <a:rPr lang="en-GB" sz="2400" dirty="0"/>
              <a:t>In that case do we have the right industry structure?</a:t>
            </a:r>
          </a:p>
        </p:txBody>
      </p:sp>
    </p:spTree>
    <p:extLst>
      <p:ext uri="{BB962C8B-B14F-4D97-AF65-F5344CB8AC3E}">
        <p14:creationId xmlns:p14="http://schemas.microsoft.com/office/powerpoint/2010/main" val="89078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D11F-AC9B-4187-8986-74C6F7A3B01B}"/>
              </a:ext>
            </a:extLst>
          </p:cNvPr>
          <p:cNvSpPr>
            <a:spLocks noGrp="1"/>
          </p:cNvSpPr>
          <p:nvPr>
            <p:ph type="title"/>
          </p:nvPr>
        </p:nvSpPr>
        <p:spPr>
          <a:xfrm>
            <a:off x="677334" y="609600"/>
            <a:ext cx="8596668" cy="649941"/>
          </a:xfrm>
        </p:spPr>
        <p:txBody>
          <a:bodyPr/>
          <a:lstStyle/>
          <a:p>
            <a:r>
              <a:rPr lang="en-GB" dirty="0"/>
              <a:t>THE VICTORIAN RAIL SCENE</a:t>
            </a:r>
          </a:p>
        </p:txBody>
      </p:sp>
      <p:sp>
        <p:nvSpPr>
          <p:cNvPr id="3" name="Rectangle 2">
            <a:extLst>
              <a:ext uri="{FF2B5EF4-FFF2-40B4-BE49-F238E27FC236}">
                <a16:creationId xmlns:a16="http://schemas.microsoft.com/office/drawing/2014/main" id="{818D6697-A662-47D3-A65B-A0AC218E8592}"/>
              </a:ext>
            </a:extLst>
          </p:cNvPr>
          <p:cNvSpPr/>
          <p:nvPr/>
        </p:nvSpPr>
        <p:spPr>
          <a:xfrm>
            <a:off x="7174856" y="6453699"/>
            <a:ext cx="5049909" cy="369332"/>
          </a:xfrm>
          <a:prstGeom prst="rect">
            <a:avLst/>
          </a:prstGeom>
        </p:spPr>
        <p:txBody>
          <a:bodyPr wrap="none">
            <a:spAutoFit/>
          </a:bodyPr>
          <a:lstStyle/>
          <a:p>
            <a:r>
              <a:rPr lang="en-GB" dirty="0"/>
              <a:t>Max Michell / Analyst, Advocate, Commentator</a:t>
            </a:r>
          </a:p>
        </p:txBody>
      </p:sp>
      <p:sp>
        <p:nvSpPr>
          <p:cNvPr id="4" name="TextBox 3">
            <a:extLst>
              <a:ext uri="{FF2B5EF4-FFF2-40B4-BE49-F238E27FC236}">
                <a16:creationId xmlns:a16="http://schemas.microsoft.com/office/drawing/2014/main" id="{9D13ABF4-D5CB-45BE-A906-EB3606172056}"/>
              </a:ext>
            </a:extLst>
          </p:cNvPr>
          <p:cNvSpPr txBox="1"/>
          <p:nvPr/>
        </p:nvSpPr>
        <p:spPr>
          <a:xfrm>
            <a:off x="197223" y="1560052"/>
            <a:ext cx="10264589"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Victoria has a mix of regional </a:t>
            </a:r>
            <a:r>
              <a:rPr lang="en-GB" sz="2400" b="1" dirty="0"/>
              <a:t>passenger</a:t>
            </a:r>
            <a:r>
              <a:rPr lang="en-GB" sz="2400" dirty="0"/>
              <a:t> and </a:t>
            </a:r>
            <a:r>
              <a:rPr lang="en-GB" sz="2400" b="1" dirty="0"/>
              <a:t>freight</a:t>
            </a:r>
            <a:r>
              <a:rPr lang="en-GB" sz="2400" dirty="0"/>
              <a:t> lines as well as </a:t>
            </a:r>
            <a:r>
              <a:rPr lang="en-GB" sz="2400" b="1" dirty="0"/>
              <a:t>interstate</a:t>
            </a:r>
            <a:r>
              <a:rPr lang="en-GB" sz="2400" dirty="0"/>
              <a:t> trunk lines</a:t>
            </a:r>
            <a:br>
              <a:rPr lang="en-GB" sz="2400" dirty="0"/>
            </a:br>
            <a:endParaRPr lang="en-GB" sz="2400" dirty="0"/>
          </a:p>
          <a:p>
            <a:pPr marL="285750" indent="-285750">
              <a:buFont typeface="Arial" panose="020B0604020202020204" pitchFamily="34" charset="0"/>
              <a:buChar char="•"/>
            </a:pPr>
            <a:r>
              <a:rPr lang="en-GB" sz="2400" dirty="0"/>
              <a:t>At one stage the interstate lines were differentiated by gauge, but now a significant part of the Victorian freight network is standard gauge (Victoria started as an all broad gauge state), </a:t>
            </a:r>
            <a:br>
              <a:rPr lang="en-GB" sz="2400" dirty="0"/>
            </a:br>
            <a:endParaRPr lang="en-GB" sz="2400" dirty="0"/>
          </a:p>
          <a:p>
            <a:pPr marL="285750" indent="-285750">
              <a:buFont typeface="Arial" panose="020B0604020202020204" pitchFamily="34" charset="0"/>
              <a:buChar char="•"/>
            </a:pPr>
            <a:r>
              <a:rPr lang="en-GB" sz="2400" dirty="0"/>
              <a:t>All </a:t>
            </a:r>
            <a:r>
              <a:rPr lang="en-GB" sz="2400" b="1" dirty="0"/>
              <a:t>passenger</a:t>
            </a:r>
            <a:r>
              <a:rPr lang="en-GB" sz="2400" dirty="0"/>
              <a:t> trains except Albury trains remain on </a:t>
            </a:r>
            <a:r>
              <a:rPr lang="en-GB" sz="2400" b="1" dirty="0"/>
              <a:t>broad gauge</a:t>
            </a:r>
            <a:r>
              <a:rPr lang="en-GB" sz="2400" dirty="0"/>
              <a:t>.</a:t>
            </a:r>
            <a:br>
              <a:rPr lang="en-GB" sz="2400" dirty="0"/>
            </a:br>
            <a:endParaRPr lang="en-GB" sz="2400" dirty="0"/>
          </a:p>
          <a:p>
            <a:pPr marL="285750" indent="-285750">
              <a:buFont typeface="Arial" panose="020B0604020202020204" pitchFamily="34" charset="0"/>
              <a:buChar char="•"/>
            </a:pPr>
            <a:r>
              <a:rPr lang="en-GB" sz="2400" b="1" dirty="0"/>
              <a:t>Victoria now has virtually all the breaks of gauge within its borders</a:t>
            </a:r>
            <a:r>
              <a:rPr lang="en-GB" sz="2400" dirty="0"/>
              <a:t> (Brisbane and Perth each have just one break of gauge) which leaves this state with a problem that was once national. Prior to 1962 Victoria was a one gauge state (broad gauge).</a:t>
            </a:r>
          </a:p>
        </p:txBody>
      </p:sp>
    </p:spTree>
    <p:extLst>
      <p:ext uri="{BB962C8B-B14F-4D97-AF65-F5344CB8AC3E}">
        <p14:creationId xmlns:p14="http://schemas.microsoft.com/office/powerpoint/2010/main" val="111485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16D-EF58-4EAB-B016-87455382F142}"/>
              </a:ext>
            </a:extLst>
          </p:cNvPr>
          <p:cNvSpPr>
            <a:spLocks noGrp="1"/>
          </p:cNvSpPr>
          <p:nvPr>
            <p:ph type="title"/>
          </p:nvPr>
        </p:nvSpPr>
        <p:spPr/>
        <p:txBody>
          <a:bodyPr/>
          <a:lstStyle/>
          <a:p>
            <a:r>
              <a:rPr lang="en-GB" dirty="0"/>
              <a:t>THE VICTORIAN RAIL NETWORK</a:t>
            </a:r>
          </a:p>
        </p:txBody>
      </p:sp>
      <p:sp>
        <p:nvSpPr>
          <p:cNvPr id="3" name="Rectangle 2">
            <a:extLst>
              <a:ext uri="{FF2B5EF4-FFF2-40B4-BE49-F238E27FC236}">
                <a16:creationId xmlns:a16="http://schemas.microsoft.com/office/drawing/2014/main" id="{EFDD8635-485E-4814-952E-1E12514B5D98}"/>
              </a:ext>
            </a:extLst>
          </p:cNvPr>
          <p:cNvSpPr/>
          <p:nvPr/>
        </p:nvSpPr>
        <p:spPr>
          <a:xfrm>
            <a:off x="7142091" y="6488668"/>
            <a:ext cx="5049909" cy="369332"/>
          </a:xfrm>
          <a:prstGeom prst="rect">
            <a:avLst/>
          </a:prstGeom>
        </p:spPr>
        <p:txBody>
          <a:bodyPr wrap="none">
            <a:spAutoFit/>
          </a:bodyPr>
          <a:lstStyle/>
          <a:p>
            <a:r>
              <a:rPr lang="en-GB" dirty="0"/>
              <a:t>Max Michell / Analyst, Advocate, Commentator</a:t>
            </a:r>
          </a:p>
        </p:txBody>
      </p:sp>
      <p:pic>
        <p:nvPicPr>
          <p:cNvPr id="5" name="Picture 4">
            <a:extLst>
              <a:ext uri="{FF2B5EF4-FFF2-40B4-BE49-F238E27FC236}">
                <a16:creationId xmlns:a16="http://schemas.microsoft.com/office/drawing/2014/main" id="{5DE85317-82B9-4033-87B2-F6230E320121}"/>
              </a:ext>
            </a:extLst>
          </p:cNvPr>
          <p:cNvPicPr>
            <a:picLocks noChangeAspect="1"/>
          </p:cNvPicPr>
          <p:nvPr/>
        </p:nvPicPr>
        <p:blipFill>
          <a:blip r:embed="rId2"/>
          <a:stretch>
            <a:fillRect/>
          </a:stretch>
        </p:blipFill>
        <p:spPr>
          <a:xfrm>
            <a:off x="470012" y="1655873"/>
            <a:ext cx="6056296" cy="5107322"/>
          </a:xfrm>
          <a:prstGeom prst="rect">
            <a:avLst/>
          </a:prstGeom>
        </p:spPr>
      </p:pic>
      <p:sp>
        <p:nvSpPr>
          <p:cNvPr id="7" name="TextBox 6">
            <a:extLst>
              <a:ext uri="{FF2B5EF4-FFF2-40B4-BE49-F238E27FC236}">
                <a16:creationId xmlns:a16="http://schemas.microsoft.com/office/drawing/2014/main" id="{C70AA500-3D9B-48E6-B404-CBB7E29A3D20}"/>
              </a:ext>
            </a:extLst>
          </p:cNvPr>
          <p:cNvSpPr txBox="1"/>
          <p:nvPr/>
        </p:nvSpPr>
        <p:spPr>
          <a:xfrm>
            <a:off x="6647330" y="1655873"/>
            <a:ext cx="4374777" cy="4524315"/>
          </a:xfrm>
          <a:prstGeom prst="rect">
            <a:avLst/>
          </a:prstGeom>
          <a:noFill/>
        </p:spPr>
        <p:txBody>
          <a:bodyPr wrap="square" rtlCol="0">
            <a:spAutoFit/>
          </a:bodyPr>
          <a:lstStyle/>
          <a:p>
            <a:r>
              <a:rPr lang="en-GB" sz="2400" dirty="0"/>
              <a:t>The rail network currently comprises a mix of </a:t>
            </a:r>
          </a:p>
          <a:p>
            <a:pPr marL="342900" indent="-342900">
              <a:buFont typeface="Arial" panose="020B0604020202020204" pitchFamily="34" charset="0"/>
              <a:buChar char="•"/>
            </a:pPr>
            <a:r>
              <a:rPr lang="en-GB" sz="2400" dirty="0"/>
              <a:t>passenger, </a:t>
            </a:r>
          </a:p>
          <a:p>
            <a:pPr marL="342900" indent="-342900">
              <a:buFont typeface="Arial" panose="020B0604020202020204" pitchFamily="34" charset="0"/>
              <a:buChar char="•"/>
            </a:pPr>
            <a:r>
              <a:rPr lang="en-GB" sz="2400" dirty="0"/>
              <a:t>freight and </a:t>
            </a:r>
          </a:p>
          <a:p>
            <a:pPr marL="342900" indent="-342900">
              <a:buFont typeface="Arial" panose="020B0604020202020204" pitchFamily="34" charset="0"/>
              <a:buChar char="•"/>
            </a:pPr>
            <a:r>
              <a:rPr lang="en-GB" sz="2400" dirty="0"/>
              <a:t>interstate (passenger and freight) and</a:t>
            </a:r>
          </a:p>
          <a:p>
            <a:pPr marL="342900" indent="-342900">
              <a:buFont typeface="Arial" panose="020B0604020202020204" pitchFamily="34" charset="0"/>
              <a:buChar char="•"/>
            </a:pPr>
            <a:r>
              <a:rPr lang="en-GB" sz="2400" dirty="0"/>
              <a:t>service suspended lines</a:t>
            </a:r>
            <a:br>
              <a:rPr lang="en-GB" sz="2400" dirty="0"/>
            </a:br>
            <a:endParaRPr lang="en-GB" sz="2400" dirty="0"/>
          </a:p>
          <a:p>
            <a:pPr marL="342900" indent="-342900">
              <a:buFont typeface="Arial" panose="020B0604020202020204" pitchFamily="34" charset="0"/>
              <a:buChar char="•"/>
            </a:pPr>
            <a:r>
              <a:rPr lang="en-GB" sz="2400" dirty="0"/>
              <a:t>spread over </a:t>
            </a:r>
            <a:r>
              <a:rPr lang="en-GB" sz="2400" b="1" dirty="0"/>
              <a:t>two</a:t>
            </a:r>
            <a:r>
              <a:rPr lang="en-GB" sz="2400" dirty="0"/>
              <a:t> gauges</a:t>
            </a:r>
          </a:p>
          <a:p>
            <a:pPr marL="342900" indent="-342900">
              <a:buFont typeface="Arial" panose="020B0604020202020204" pitchFamily="34" charset="0"/>
              <a:buChar char="•"/>
            </a:pPr>
            <a:r>
              <a:rPr lang="en-GB" sz="2400" b="1" dirty="0"/>
              <a:t>three</a:t>
            </a:r>
            <a:r>
              <a:rPr lang="en-GB" sz="2400" dirty="0"/>
              <a:t> track managers</a:t>
            </a:r>
          </a:p>
          <a:p>
            <a:pPr marL="342900" indent="-342900">
              <a:buFont typeface="Arial" panose="020B0604020202020204" pitchFamily="34" charset="0"/>
              <a:buChar char="•"/>
            </a:pPr>
            <a:r>
              <a:rPr lang="en-GB" sz="2400" dirty="0"/>
              <a:t>at least </a:t>
            </a:r>
            <a:r>
              <a:rPr lang="en-GB" sz="2400" b="1" dirty="0"/>
              <a:t>eight</a:t>
            </a:r>
            <a:r>
              <a:rPr lang="en-GB" sz="2400" dirty="0"/>
              <a:t> above rail operators</a:t>
            </a:r>
          </a:p>
        </p:txBody>
      </p:sp>
    </p:spTree>
    <p:extLst>
      <p:ext uri="{BB962C8B-B14F-4D97-AF65-F5344CB8AC3E}">
        <p14:creationId xmlns:p14="http://schemas.microsoft.com/office/powerpoint/2010/main" val="154624138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19840</TotalTime>
  <Words>2350</Words>
  <Application>Microsoft Office PowerPoint</Application>
  <PresentationFormat>Widescreen</PresentationFormat>
  <Paragraphs>344</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Trebuchet MS</vt:lpstr>
      <vt:lpstr>Wingdings</vt:lpstr>
      <vt:lpstr>Wingdings 3</vt:lpstr>
      <vt:lpstr>Facet</vt:lpstr>
      <vt:lpstr>CHALLENGES FOR GENERAL RAIL FREIGHT</vt:lpstr>
      <vt:lpstr>GENERAL FREIGHT ON RAIL  – AS IT USED TO BE</vt:lpstr>
      <vt:lpstr>GENERAL RAIL FREIGHT RECENT HISTORY: INTER AND INTRASTATE</vt:lpstr>
      <vt:lpstr>COAL TRAINS EVERYWHERE, BUT WHERE IS THE GENERAL FREIGHT?</vt:lpstr>
      <vt:lpstr>MODERN GENERAL FREIGHT – LIMITED VARIETY AND MAINLY INTER-MODAL</vt:lpstr>
      <vt:lpstr>GENERAL RAIL FREIGHT WHAT ARE WE TALKING ABOUT?</vt:lpstr>
      <vt:lpstr>COAL TRAINS RUNNING AT THE SAME FREQUENCY AS SUBURBAN TRAINS</vt:lpstr>
      <vt:lpstr>THE VICTORIAN RAIL SCENE</vt:lpstr>
      <vt:lpstr>THE VICTORIAN RAIL NETWORK</vt:lpstr>
      <vt:lpstr>SCHEDULED VICTORIAN FREIGHT TRAINS</vt:lpstr>
      <vt:lpstr>THE VICTORIAN FREIGHT PICTURE</vt:lpstr>
      <vt:lpstr>“GRAIN ONLY” LINES</vt:lpstr>
      <vt:lpstr>UNSCHEDULED FREIGHT LINES</vt:lpstr>
      <vt:lpstr>GRAIN FREIGHT</vt:lpstr>
      <vt:lpstr>BULK GRAIN – A MAJOR VICTORIAN RAIL TASK</vt:lpstr>
      <vt:lpstr>GENERAL RAIL FREIGHT WHAT ARE WE TALKING ABOUT?</vt:lpstr>
      <vt:lpstr>KEY FACTORS – NO RELATIONSHIP WITH REAL CUSTOMERS</vt:lpstr>
      <vt:lpstr>INTER-MODAL FREIGHT: 1500 METRES OF ANONYMITY</vt:lpstr>
      <vt:lpstr>KEY STRATEGIES – SHORT LINES 1</vt:lpstr>
      <vt:lpstr>KEY STRATEGIES – SHORT LINES 2</vt:lpstr>
      <vt:lpstr>SHORT LINE – CASE STUDY 1</vt:lpstr>
      <vt:lpstr>SHORT LINE – CASE STUDY 2</vt:lpstr>
      <vt:lpstr>KEY STRATEGIES – PRIVATE SIDINGS</vt:lpstr>
      <vt:lpstr>KEY STRATEGIES – LOGISTICS ESTATES</vt:lpstr>
      <vt:lpstr>AN INTERESTING AUSTRALIAN EXAMPLE</vt:lpstr>
      <vt:lpstr>KEY FACTORS - TERMINAL EFFICIENCY</vt:lpstr>
      <vt:lpstr>INTER-MODAL FREIGHT: 1500 METRES OF RANDOMNESS</vt:lpstr>
      <vt:lpstr>KEY STRATEGIES - TERMINALS</vt:lpstr>
      <vt:lpstr>KEY STRATEGIES - TERMINALS</vt:lpstr>
      <vt:lpstr>KEY FACTORS – TRAIN RUNNING</vt:lpstr>
      <vt:lpstr>TRAIN RUNNING – CASE STUDY</vt:lpstr>
      <vt:lpstr>INFRASTRUCTURE – FIT FOR FREIGHT TRAIN OPERATION</vt:lpstr>
      <vt:lpstr>INFRASTRUCTURE – SIDINGS AND LOADING SITES</vt:lpstr>
      <vt:lpstr>INFRASTRUCTURE – TRAIN RUNNING</vt:lpstr>
      <vt:lpstr>INFRASTRUCTURE – A PARTICULAR CASE</vt:lpstr>
      <vt:lpstr>RAIL REGULATION </vt:lpstr>
      <vt:lpstr>COMPETITION POLICY</vt:lpstr>
      <vt:lpstr>WHAT OPPORTUNITIES MIGHT THERE BE?</vt:lpstr>
      <vt:lpstr>WHERE TO FROM HERE   (NOWHERE TO GO BUT UP !!)</vt:lpstr>
      <vt:lpstr>HOW TO FROM HERE (HOW TO GO UP !!)</vt:lpstr>
      <vt:lpstr>QUESTIONS?   (BUT NOT ABOUT COAL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FOR GENERAL RAIL FREIGHT</dc:title>
  <dc:creator>Max Michell</dc:creator>
  <cp:lastModifiedBy>Max Michell</cp:lastModifiedBy>
  <cp:revision>97</cp:revision>
  <cp:lastPrinted>2019-09-18T04:26:53Z</cp:lastPrinted>
  <dcterms:created xsi:type="dcterms:W3CDTF">2019-09-09T05:10:00Z</dcterms:created>
  <dcterms:modified xsi:type="dcterms:W3CDTF">2019-09-22T23:53:24Z</dcterms:modified>
</cp:coreProperties>
</file>