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96" r:id="rId2"/>
    <p:sldMasterId id="2147483700" r:id="rId3"/>
  </p:sldMasterIdLst>
  <p:notesMasterIdLst>
    <p:notesMasterId r:id="rId27"/>
  </p:notesMasterIdLst>
  <p:sldIdLst>
    <p:sldId id="266" r:id="rId4"/>
    <p:sldId id="581" r:id="rId5"/>
    <p:sldId id="583" r:id="rId6"/>
    <p:sldId id="604" r:id="rId7"/>
    <p:sldId id="595" r:id="rId8"/>
    <p:sldId id="596" r:id="rId9"/>
    <p:sldId id="597" r:id="rId10"/>
    <p:sldId id="599" r:id="rId11"/>
    <p:sldId id="600" r:id="rId12"/>
    <p:sldId id="592" r:id="rId13"/>
    <p:sldId id="557" r:id="rId14"/>
    <p:sldId id="559" r:id="rId15"/>
    <p:sldId id="593" r:id="rId16"/>
    <p:sldId id="603" r:id="rId17"/>
    <p:sldId id="566" r:id="rId18"/>
    <p:sldId id="610" r:id="rId19"/>
    <p:sldId id="611" r:id="rId20"/>
    <p:sldId id="601" r:id="rId21"/>
    <p:sldId id="602" r:id="rId22"/>
    <p:sldId id="607" r:id="rId23"/>
    <p:sldId id="608" r:id="rId24"/>
    <p:sldId id="605" r:id="rId25"/>
    <p:sldId id="613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750" autoAdjust="0"/>
    <p:restoredTop sz="94700" autoAdjust="0"/>
  </p:normalViewPr>
  <p:slideViewPr>
    <p:cSldViewPr>
      <p:cViewPr varScale="1">
        <p:scale>
          <a:sx n="114" d="100"/>
          <a:sy n="114" d="100"/>
        </p:scale>
        <p:origin x="221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-107" charset="-128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fld id="{AD89B261-CED5-EB42-835A-F26B273B0E71}" type="datetimeFigureOut">
              <a:rPr lang="en-AU"/>
              <a:pPr/>
              <a:t>11/07/2018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-107" charset="-128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fld id="{102DF18C-6A63-B24E-AF5F-A519C8524551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221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CB6724-459F-354E-9568-B35463C2E93F}" type="slidenum">
              <a:rPr lang="en-US"/>
              <a:pPr/>
              <a:t>1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B366D-A9BD-4022-9626-76E91E103A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0493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itchFamily="34" charset="0"/>
            </a:endParaRPr>
          </a:p>
        </p:txBody>
      </p:sp>
      <p:sp>
        <p:nvSpPr>
          <p:cNvPr id="358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27116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EDF66-51C8-4421-9D05-43C79C44D08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529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B366D-A9BD-4022-9626-76E91E103A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946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59B8A-25A8-4285-B939-9F50807A9B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29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EDF66-51C8-4421-9D05-43C79C44D08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8390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EDF66-51C8-4421-9D05-43C79C44D08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7192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B366D-A9BD-4022-9626-76E91E103A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1166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EDF66-51C8-4421-9D05-43C79C44D08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7842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EDF66-51C8-4421-9D05-43C79C44D08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798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1812925" y="107950"/>
            <a:ext cx="0" cy="8620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2743200" y="107950"/>
            <a:ext cx="1588" cy="5191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pic>
        <p:nvPicPr>
          <p:cNvPr id="6" name="Picture 9" descr="5011_PPT_BG_EndPa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3144838" y="1785938"/>
            <a:ext cx="1587" cy="13128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pic>
        <p:nvPicPr>
          <p:cNvPr id="8" name="Picture 13" descr="UOM-Rev3D_S_sm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46225" y="1752600"/>
            <a:ext cx="134778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352800" y="1905000"/>
            <a:ext cx="548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"/>
            <a:ext cx="2019300" cy="60198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05500" cy="60198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 vert="horz" lIns="67565" tIns="33769" rIns="67565" bIns="33769" rtlCol="0" anchor="ctr">
            <a:normAutofit/>
          </a:bodyPr>
          <a:lstStyle>
            <a:lvl1pPr algn="l">
              <a:spcAft>
                <a:spcPts val="600"/>
              </a:spcAft>
              <a:defRPr sz="2400" b="1"/>
            </a:lvl1pPr>
          </a:lstStyle>
          <a:p>
            <a:pPr>
              <a:spcAft>
                <a:spcPts val="600"/>
              </a:spcAft>
            </a:pPr>
            <a:r>
              <a:rPr lang="en-AU" dirty="0">
                <a:solidFill>
                  <a:srgbClr val="002664"/>
                </a:solidFill>
              </a:rPr>
              <a:t>Presentation heading</a:t>
            </a:r>
            <a:br>
              <a:rPr lang="en-AU" dirty="0">
                <a:solidFill>
                  <a:srgbClr val="002664"/>
                </a:solidFill>
              </a:rPr>
            </a:br>
            <a:r>
              <a:rPr lang="en-AU" sz="1800" b="0" dirty="0">
                <a:solidFill>
                  <a:srgbClr val="002664"/>
                </a:solidFill>
              </a:rPr>
              <a:t>Subheading / Author / Date</a:t>
            </a:r>
            <a:endParaRPr lang="en-US" sz="1800" b="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61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356" y="1354311"/>
            <a:ext cx="3786185" cy="4724736"/>
          </a:xfrm>
          <a:prstGeom prst="rect">
            <a:avLst/>
          </a:prstGeom>
        </p:spPr>
        <p:txBody>
          <a:bodyPr lIns="67565" tIns="33769" rIns="67565" bIns="33769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156" y="1354311"/>
            <a:ext cx="4143375" cy="4724736"/>
          </a:xfrm>
          <a:prstGeom prst="rect">
            <a:avLst/>
          </a:prstGeom>
        </p:spPr>
        <p:txBody>
          <a:bodyPr lIns="67565" tIns="33769" rIns="67565" bIns="33769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5" name="Title Placeholder 1"/>
          <p:cNvSpPr txBox="1">
            <a:spLocks/>
          </p:cNvSpPr>
          <p:nvPr userDrawn="1"/>
        </p:nvSpPr>
        <p:spPr>
          <a:xfrm>
            <a:off x="457200" y="247813"/>
            <a:ext cx="8219256" cy="724943"/>
          </a:xfrm>
          <a:prstGeom prst="rect">
            <a:avLst/>
          </a:prstGeom>
        </p:spPr>
        <p:txBody>
          <a:bodyPr vert="horz" lIns="67565" tIns="33769" rIns="67565" bIns="33769" rtlCol="0" anchor="b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002060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5pPr>
            <a:lvl6pPr marL="520278" algn="ctr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6pPr>
            <a:lvl7pPr marL="1040549" algn="ctr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7pPr>
            <a:lvl8pPr marL="1560829" algn="ctr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8pPr>
            <a:lvl9pPr marL="2081100" algn="ctr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defTabSz="593738"/>
            <a:r>
              <a:rPr lang="en-US" sz="2700"/>
              <a:t>Click to edit title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13114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1354319"/>
            <a:ext cx="8219256" cy="4724735"/>
          </a:xfrm>
          <a:prstGeom prst="rect">
            <a:avLst/>
          </a:prstGeom>
        </p:spPr>
        <p:txBody>
          <a:bodyPr lIns="67565" tIns="33769" rIns="67565" bIns="33769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47813"/>
            <a:ext cx="8219256" cy="724943"/>
          </a:xfrm>
          <a:prstGeom prst="rect">
            <a:avLst/>
          </a:prstGeom>
        </p:spPr>
        <p:txBody>
          <a:bodyPr vert="horz" lIns="67565" tIns="33769" rIns="67565" bIns="33769" rtlCol="0" anchor="b" anchorCtr="0">
            <a:noAutofit/>
          </a:bodyPr>
          <a:lstStyle>
            <a:lvl1pPr algn="l">
              <a:defRPr sz="2700" b="1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00726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ABA6E-47F7-4276-9002-6DCC36A859B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61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A0E36-550C-4BA0-89E6-CC987A71981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10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3EE7C-4812-493B-8BB1-65D1ED35CF6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06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E502F-B161-4E1D-B230-17F7F22825D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90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E4FF4-3B62-47C3-899E-F216BC253F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1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E7300-C028-4C34-8964-FD75DA62E26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67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E0994-C247-4E1F-B9F0-5E1E7A7A1F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02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DE4D8-BE16-425A-BD47-EF58382CDB9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02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8AC7D-2F42-4D81-96B7-3E43BC5FBE7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91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27DEA-B6DE-43DA-AEA0-29E8C6E31A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20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27864-E15C-49FC-8376-52818E01965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67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CE83-DC0C-4197-BF08-890EC07682E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0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0CD5D-9F02-4886-9323-6DE5BEC3266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4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1812925" y="107950"/>
            <a:ext cx="0" cy="8620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pic>
        <p:nvPicPr>
          <p:cNvPr id="1027" name="Picture 9" descr="UOM-Rev3D_S_sm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533400" y="119063"/>
            <a:ext cx="86042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2743200" y="107950"/>
            <a:ext cx="1588" cy="5191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pic>
        <p:nvPicPr>
          <p:cNvPr id="1030" name="Picture 13" descr="UOM-Rev3D_H_s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107950"/>
            <a:ext cx="23622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9525">
            <a:solidFill>
              <a:srgbClr val="003368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838200"/>
            <a:ext cx="9144000" cy="76200"/>
          </a:xfrm>
          <a:prstGeom prst="rect">
            <a:avLst/>
          </a:prstGeom>
          <a:solidFill>
            <a:srgbClr val="759FB8"/>
          </a:solidFill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45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33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76200"/>
            <a:ext cx="579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6197884"/>
            <a:ext cx="9144000" cy="6601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TOMORROWS_SYDNEY_LOCKUP_RGB_REV.ai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856" y="6093453"/>
            <a:ext cx="843116" cy="7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4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rgbClr val="002060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2060"/>
          </a:solidFill>
          <a:latin typeface="Arial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2060"/>
          </a:solidFill>
          <a:latin typeface="Arial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2060"/>
          </a:solidFill>
          <a:latin typeface="Arial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2060"/>
          </a:solidFill>
          <a:latin typeface="Arial" pitchFamily="34" charset="0"/>
          <a:ea typeface="ＭＳ Ｐゴシック" charset="-128"/>
        </a:defRPr>
      </a:lvl5pPr>
      <a:lvl6pPr marL="337838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2060"/>
          </a:solidFill>
          <a:latin typeface="Arial" pitchFamily="34" charset="0"/>
          <a:ea typeface="ＭＳ Ｐゴシック" charset="-128"/>
        </a:defRPr>
      </a:lvl6pPr>
      <a:lvl7pPr marL="675659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2060"/>
          </a:solidFill>
          <a:latin typeface="Arial" pitchFamily="34" charset="0"/>
          <a:ea typeface="ＭＳ Ｐゴシック" charset="-128"/>
        </a:defRPr>
      </a:lvl7pPr>
      <a:lvl8pPr marL="1013503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2060"/>
          </a:solidFill>
          <a:latin typeface="Arial" pitchFamily="34" charset="0"/>
          <a:ea typeface="ＭＳ Ｐゴシック" charset="-128"/>
        </a:defRPr>
      </a:lvl8pPr>
      <a:lvl9pPr marL="1351319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2060"/>
          </a:solidFill>
          <a:latin typeface="Arial" pitchFamily="34" charset="0"/>
          <a:ea typeface="ＭＳ Ｐゴシック" charset="-128"/>
        </a:defRPr>
      </a:lvl9pPr>
    </p:titleStyle>
    <p:bodyStyle>
      <a:lvl1pPr marL="253373" indent="-25337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49002" indent="-21112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44583" indent="-16892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2413" indent="-16892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20252" indent="-16892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58082" indent="-168920" algn="l" defTabSz="6756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95925" indent="-168920" algn="l" defTabSz="6756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33754" indent="-168920" algn="l" defTabSz="6756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71585" indent="-168920" algn="l" defTabSz="6756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56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7838" algn="l" defTabSz="6756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5659" algn="l" defTabSz="6756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3503" algn="l" defTabSz="6756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1319" algn="l" defTabSz="6756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9166" algn="l" defTabSz="6756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7003" algn="l" defTabSz="6756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4843" algn="l" defTabSz="6756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2664" algn="l" defTabSz="6756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fld id="{C81EECEC-FC9F-4EC1-B032-4297E20F8922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ChangeArrowheads="1"/>
          </p:cNvSpPr>
          <p:nvPr/>
        </p:nvSpPr>
        <p:spPr bwMode="auto">
          <a:xfrm>
            <a:off x="6423025" y="-369888"/>
            <a:ext cx="18415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3276600" y="1828800"/>
            <a:ext cx="5715000" cy="1295400"/>
          </a:xfrm>
        </p:spPr>
        <p:txBody>
          <a:bodyPr/>
          <a:lstStyle/>
          <a:p>
            <a:r>
              <a:rPr lang="en-GB" sz="3000" b="0" dirty="0" err="1"/>
              <a:t>Hyperconnected</a:t>
            </a:r>
            <a:r>
              <a:rPr lang="en-GB" sz="3000" b="0" dirty="0"/>
              <a:t> City Logistics </a:t>
            </a:r>
            <a:endParaRPr lang="en-AU" sz="3000" b="0" dirty="0"/>
          </a:p>
        </p:txBody>
      </p:sp>
      <p:sp>
        <p:nvSpPr>
          <p:cNvPr id="307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00400" y="3657600"/>
            <a:ext cx="5638800" cy="400050"/>
          </a:xfrm>
        </p:spPr>
        <p:txBody>
          <a:bodyPr/>
          <a:lstStyle/>
          <a:p>
            <a:pPr algn="l"/>
            <a:r>
              <a:rPr lang="en-US" sz="1800" dirty="0">
                <a:solidFill>
                  <a:srgbClr val="DAEDEF"/>
                </a:solidFill>
              </a:rPr>
              <a:t>Assoc. Prof. Russell G. Thompson</a:t>
            </a:r>
          </a:p>
          <a:p>
            <a:pPr algn="l"/>
            <a:r>
              <a:rPr lang="en-US" sz="1800" dirty="0">
                <a:solidFill>
                  <a:srgbClr val="DAEDEF"/>
                </a:solidFill>
              </a:rPr>
              <a:t>Department of Infrastructure Engineering</a:t>
            </a:r>
          </a:p>
          <a:p>
            <a:pPr algn="l"/>
            <a:r>
              <a:rPr lang="en-US" sz="1800" dirty="0">
                <a:solidFill>
                  <a:srgbClr val="DAEDEF"/>
                </a:solidFill>
              </a:rPr>
              <a:t>Melbourne School of Engineering</a:t>
            </a:r>
          </a:p>
          <a:p>
            <a:pPr algn="l"/>
            <a:r>
              <a:rPr lang="en-US" sz="1800" dirty="0">
                <a:solidFill>
                  <a:srgbClr val="DAEDEF"/>
                </a:solidFill>
              </a:rPr>
              <a:t>rgthom@unimelb.edu.au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2116" y="6248400"/>
            <a:ext cx="544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dirty="0">
                <a:solidFill>
                  <a:schemeClr val="bg1"/>
                </a:solidFill>
              </a:rPr>
              <a:t>Rail Futures Conference, 27</a:t>
            </a:r>
            <a:r>
              <a:rPr lang="en-AU" sz="1400" baseline="30000" dirty="0">
                <a:solidFill>
                  <a:schemeClr val="bg1"/>
                </a:solidFill>
              </a:rPr>
              <a:t>th</a:t>
            </a:r>
            <a:r>
              <a:rPr lang="en-AU" sz="1400" dirty="0">
                <a:solidFill>
                  <a:schemeClr val="bg1"/>
                </a:solidFill>
              </a:rPr>
              <a:t> June 2018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57600"/>
            <a:ext cx="1447800" cy="12933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71800" y="76200"/>
            <a:ext cx="5867400" cy="685800"/>
          </a:xfrm>
        </p:spPr>
        <p:txBody>
          <a:bodyPr/>
          <a:lstStyle/>
          <a:p>
            <a:pPr eaLnBrk="1" hangingPunct="1"/>
            <a:r>
              <a:rPr lang="en-GB" sz="3200" b="0" dirty="0"/>
              <a:t>PI Features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0"/>
            <a:ext cx="8610600" cy="4997450"/>
          </a:xfrm>
        </p:spPr>
        <p:txBody>
          <a:bodyPr/>
          <a:lstStyle/>
          <a:p>
            <a:pPr marL="0" indent="0">
              <a:buNone/>
            </a:pPr>
            <a:r>
              <a:rPr lang="en-AU" sz="2800" dirty="0"/>
              <a:t>Compatible load units &amp; coordinated transfers between modes</a:t>
            </a:r>
          </a:p>
          <a:p>
            <a:pPr marL="0" indent="0">
              <a:buNone/>
            </a:pPr>
            <a:r>
              <a:rPr lang="en-AU" sz="2800" i="1" dirty="0"/>
              <a:t>From:</a:t>
            </a:r>
            <a:r>
              <a:rPr lang="en-AU" sz="2800" dirty="0"/>
              <a:t> Right mode for the right load </a:t>
            </a:r>
          </a:p>
          <a:p>
            <a:pPr marL="0" indent="0">
              <a:buNone/>
            </a:pPr>
            <a:r>
              <a:rPr lang="en-AU" sz="2800" dirty="0"/>
              <a:t>   </a:t>
            </a:r>
            <a:r>
              <a:rPr lang="en-AU" sz="2800" i="1" dirty="0"/>
              <a:t>To:</a:t>
            </a:r>
            <a:r>
              <a:rPr lang="en-AU" sz="2800" dirty="0"/>
              <a:t> Right </a:t>
            </a:r>
            <a:r>
              <a:rPr lang="en-AU" sz="2800" b="1" dirty="0"/>
              <a:t>modes</a:t>
            </a:r>
            <a:r>
              <a:rPr lang="en-AU" sz="2800" dirty="0"/>
              <a:t> &amp; </a:t>
            </a:r>
            <a:r>
              <a:rPr lang="en-AU" sz="2800" b="1" dirty="0"/>
              <a:t>load factors </a:t>
            </a:r>
            <a:r>
              <a:rPr lang="en-AU" sz="2800" dirty="0"/>
              <a:t>for the right loads</a:t>
            </a:r>
          </a:p>
          <a:p>
            <a:pPr marL="0" indent="0">
              <a:buNone/>
            </a:pPr>
            <a:r>
              <a:rPr lang="en-AU" sz="2800" dirty="0"/>
              <a:t>Multiple modes: </a:t>
            </a:r>
            <a:r>
              <a:rPr lang="en-AU" sz="2800" dirty="0" err="1"/>
              <a:t>eg</a:t>
            </a:r>
            <a:r>
              <a:rPr lang="en-AU" sz="2800" dirty="0"/>
              <a:t>. EVs, bikes, trolleys</a:t>
            </a:r>
          </a:p>
          <a:p>
            <a:pPr marL="0" indent="0">
              <a:buNone/>
            </a:pPr>
            <a:r>
              <a:rPr lang="en-AU" sz="2800" dirty="0"/>
              <a:t>Network Design: vehicles, loads &amp; transhipment facilities</a:t>
            </a:r>
          </a:p>
          <a:p>
            <a:pPr marL="0" indent="0">
              <a:buNone/>
            </a:pPr>
            <a:r>
              <a:rPr lang="en-AU" sz="2800" dirty="0"/>
              <a:t>Multi-modal routing &amp; scheduling</a:t>
            </a:r>
          </a:p>
          <a:p>
            <a:pPr marL="0" indent="0">
              <a:buNone/>
            </a:pPr>
            <a:r>
              <a:rPr lang="en-AU" sz="2800" dirty="0"/>
              <a:t>Integration: vehicles: loading bays/docks, drivers: walking</a:t>
            </a:r>
          </a:p>
        </p:txBody>
      </p:sp>
    </p:spTree>
    <p:extLst>
      <p:ext uri="{BB962C8B-B14F-4D97-AF65-F5344CB8AC3E}">
        <p14:creationId xmlns:p14="http://schemas.microsoft.com/office/powerpoint/2010/main" val="40183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5638800" cy="519113"/>
          </a:xfrm>
        </p:spPr>
        <p:txBody>
          <a:bodyPr/>
          <a:lstStyle/>
          <a:p>
            <a:r>
              <a:rPr lang="en-AU" sz="3200" b="0" dirty="0"/>
              <a:t>PI Concepts</a:t>
            </a:r>
            <a:endParaRPr lang="en-US" altLang="ja-JP" sz="3200" b="0" dirty="0">
              <a:ea typeface="ＭＳ Ｐゴシック" pitchFamily="50" charset="-128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82000" cy="4425950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/>
              <a:t>Involves </a:t>
            </a:r>
            <a:r>
              <a:rPr lang="en-AU" sz="2400" i="1" dirty="0"/>
              <a:t>fully</a:t>
            </a:r>
            <a:r>
              <a:rPr lang="en-AU" sz="2400" dirty="0"/>
              <a:t> </a:t>
            </a:r>
            <a:r>
              <a:rPr lang="en-AU" sz="2400" b="1" dirty="0"/>
              <a:t>coordinated &amp; integrated </a:t>
            </a:r>
            <a:r>
              <a:rPr lang="en-AU" sz="2400" dirty="0"/>
              <a:t>logistics system to improve sustainability</a:t>
            </a:r>
          </a:p>
          <a:p>
            <a:pPr marL="0" indent="0">
              <a:buNone/>
            </a:pPr>
            <a:r>
              <a:rPr lang="en-AU" sz="2400" dirty="0"/>
              <a:t>Main physical elements are </a:t>
            </a:r>
            <a:r>
              <a:rPr lang="en-AU" sz="2400" i="1" dirty="0"/>
              <a:t>containers</a:t>
            </a:r>
            <a:r>
              <a:rPr lang="en-AU" sz="2400" dirty="0"/>
              <a:t>, </a:t>
            </a:r>
            <a:r>
              <a:rPr lang="en-AU" sz="2400" i="1" dirty="0"/>
              <a:t>nodes</a:t>
            </a:r>
            <a:r>
              <a:rPr lang="en-AU" sz="2400" dirty="0"/>
              <a:t> &amp; </a:t>
            </a:r>
            <a:r>
              <a:rPr lang="en-AU" sz="2400" i="1" dirty="0"/>
              <a:t>movers</a:t>
            </a:r>
            <a:endParaRPr lang="en-AU" sz="2400" dirty="0"/>
          </a:p>
          <a:p>
            <a:pPr marL="0" indent="0">
              <a:buNone/>
            </a:pPr>
            <a:r>
              <a:rPr lang="en-AU" sz="2400" dirty="0"/>
              <a:t> </a:t>
            </a:r>
          </a:p>
          <a:p>
            <a:pPr marL="0" indent="0">
              <a:buNone/>
            </a:pPr>
            <a:r>
              <a:rPr lang="en-AU" sz="2400" dirty="0"/>
              <a:t>Goal: “enable the global sustainability of physical object movement, handling, storage, realization, supply &amp; usage” (Montreuil, 2010)</a:t>
            </a:r>
          </a:p>
          <a:p>
            <a:pPr marL="0" indent="0">
              <a:buNone/>
            </a:pPr>
            <a:r>
              <a:rPr lang="en-AU" sz="2400" dirty="0"/>
              <a:t> </a:t>
            </a:r>
          </a:p>
          <a:p>
            <a:pPr marL="0" indent="0">
              <a:buNone/>
            </a:pPr>
            <a:r>
              <a:rPr lang="en-AU" sz="2400" b="1" dirty="0" err="1"/>
              <a:t>Hyperconnected</a:t>
            </a:r>
            <a:r>
              <a:rPr lang="en-AU" sz="2400" b="1" dirty="0"/>
              <a:t> City Logistics (HCL) </a:t>
            </a:r>
            <a:r>
              <a:rPr lang="en-AU" sz="2400" dirty="0"/>
              <a:t>combines concepts of City Logistics &amp; PI (</a:t>
            </a:r>
            <a:r>
              <a:rPr lang="en-AU" sz="2400" dirty="0" err="1"/>
              <a:t>Crainic</a:t>
            </a:r>
            <a:r>
              <a:rPr lang="en-AU" sz="2400" dirty="0"/>
              <a:t> &amp; Montreuil, 2016) </a:t>
            </a:r>
          </a:p>
        </p:txBody>
      </p:sp>
    </p:spTree>
    <p:extLst>
      <p:ext uri="{BB962C8B-B14F-4D97-AF65-F5344CB8AC3E}">
        <p14:creationId xmlns:p14="http://schemas.microsoft.com/office/powerpoint/2010/main" val="574678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52400"/>
            <a:ext cx="8153400" cy="519113"/>
          </a:xfrm>
        </p:spPr>
        <p:txBody>
          <a:bodyPr/>
          <a:lstStyle/>
          <a:p>
            <a:r>
              <a:rPr lang="en-AU" sz="3200" b="0" dirty="0"/>
              <a:t>Movers</a:t>
            </a:r>
            <a:endParaRPr lang="en-US" altLang="ja-JP" sz="3200" b="0" dirty="0">
              <a:ea typeface="ＭＳ Ｐゴシック" pitchFamily="50" charset="-128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21556"/>
            <a:ext cx="8382000" cy="3276600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/>
              <a:t>Need to determine </a:t>
            </a:r>
            <a:r>
              <a:rPr lang="en-AU" sz="2400" i="1" dirty="0"/>
              <a:t>best</a:t>
            </a:r>
            <a:r>
              <a:rPr lang="en-AU" sz="2400" dirty="0"/>
              <a:t> vehicles to transport goods between nodes - influences LOS, efficiency &amp; productivity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/>
              <a:t>Promising Local Initiatives</a:t>
            </a:r>
          </a:p>
        </p:txBody>
      </p:sp>
      <p:pic>
        <p:nvPicPr>
          <p:cNvPr id="1026" name="Picture 2" descr="Image result for b triple melbourne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98" y="3921805"/>
            <a:ext cx="4191000" cy="249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rt cargo sprinter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7176"/>
            <a:ext cx="3256671" cy="212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752" y="2063314"/>
            <a:ext cx="3324365" cy="1783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15799" y="6384213"/>
            <a:ext cx="456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High Productivity Vehicles (HPVs)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7876" y="3839534"/>
            <a:ext cx="197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Truck Platooning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6401047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Urban Rail Shuttles</a:t>
            </a:r>
          </a:p>
        </p:txBody>
      </p:sp>
    </p:spTree>
    <p:extLst>
      <p:ext uri="{BB962C8B-B14F-4D97-AF65-F5344CB8AC3E}">
        <p14:creationId xmlns:p14="http://schemas.microsoft.com/office/powerpoint/2010/main" val="561448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90500"/>
            <a:ext cx="6400800" cy="685800"/>
          </a:xfrm>
        </p:spPr>
        <p:txBody>
          <a:bodyPr/>
          <a:lstStyle/>
          <a:p>
            <a:pPr algn="ctr"/>
            <a:r>
              <a:rPr lang="en-AU" sz="2800" dirty="0" err="1">
                <a:solidFill>
                  <a:schemeClr val="tx1"/>
                </a:solidFill>
              </a:rPr>
              <a:t>Hyperconnected</a:t>
            </a:r>
            <a:r>
              <a:rPr lang="en-AU" sz="2800" dirty="0">
                <a:solidFill>
                  <a:schemeClr val="tx1"/>
                </a:solidFill>
              </a:rPr>
              <a:t> City Logistics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876300"/>
            <a:ext cx="7724775" cy="5482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6477000"/>
            <a:ext cx="17668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Cranic</a:t>
            </a: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 and Montreuil (2016)</a:t>
            </a:r>
          </a:p>
        </p:txBody>
      </p:sp>
    </p:spTree>
    <p:extLst>
      <p:ext uri="{BB962C8B-B14F-4D97-AF65-F5344CB8AC3E}">
        <p14:creationId xmlns:p14="http://schemas.microsoft.com/office/powerpoint/2010/main" val="296498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579"/>
            <a:ext cx="8807664" cy="681142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6883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57399" y="1295399"/>
            <a:ext cx="135579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2999" y="-228600"/>
            <a:ext cx="103476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28599" y="-152400"/>
          <a:ext cx="5585395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8" name="Visio" r:id="rId3" imgW="6847874" imgH="9145137" progId="Visio.Drawing.11">
                  <p:embed/>
                </p:oleObj>
              </mc:Choice>
              <mc:Fallback>
                <p:oleObj name="Visio" r:id="rId3" imgW="6847874" imgH="9145137" progId="Visio.Drawing.1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-152400"/>
                        <a:ext cx="5585395" cy="6705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813994" y="4422237"/>
          <a:ext cx="3062288" cy="1496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7402">
                  <a:extLst>
                    <a:ext uri="{9D8B030D-6E8A-4147-A177-3AD203B41FA5}">
                      <a16:colId xmlns:a16="http://schemas.microsoft.com/office/drawing/2014/main" val="1998648785"/>
                    </a:ext>
                  </a:extLst>
                </a:gridCol>
                <a:gridCol w="974886">
                  <a:extLst>
                    <a:ext uri="{9D8B030D-6E8A-4147-A177-3AD203B41FA5}">
                      <a16:colId xmlns:a16="http://schemas.microsoft.com/office/drawing/2014/main" val="13771751"/>
                    </a:ext>
                  </a:extLst>
                </a:gridCol>
              </a:tblGrid>
              <a:tr h="4593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2060"/>
                          </a:solidFill>
                          <a:effectLst/>
                        </a:rPr>
                        <a:t>Distance with no collaboration (km)</a:t>
                      </a:r>
                      <a:endParaRPr lang="en-AU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2060"/>
                          </a:solidFill>
                          <a:effectLst/>
                        </a:rPr>
                        <a:t>2899.5</a:t>
                      </a:r>
                      <a:endParaRPr lang="en-AU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642099"/>
                  </a:ext>
                </a:extLst>
              </a:tr>
              <a:tr h="4593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2060"/>
                          </a:solidFill>
                          <a:effectLst/>
                        </a:rPr>
                        <a:t>Distance with collaboration (km)</a:t>
                      </a:r>
                      <a:endParaRPr lang="en-AU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>
                          <a:solidFill>
                            <a:srgbClr val="002060"/>
                          </a:solidFill>
                          <a:effectLst/>
                        </a:rPr>
                        <a:t>640.8</a:t>
                      </a:r>
                      <a:endParaRPr lang="en-A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122843"/>
                  </a:ext>
                </a:extLst>
              </a:tr>
              <a:tr h="2693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2060"/>
                          </a:solidFill>
                          <a:effectLst/>
                        </a:rPr>
                        <a:t>Reduction (km)</a:t>
                      </a:r>
                      <a:endParaRPr lang="en-AU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rgbClr val="002060"/>
                          </a:solidFill>
                          <a:effectLst/>
                        </a:rPr>
                        <a:t>2258.7</a:t>
                      </a:r>
                      <a:endParaRPr lang="en-A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151145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2060"/>
                          </a:solidFill>
                          <a:effectLst/>
                        </a:rPr>
                        <a:t>Reduction (%)</a:t>
                      </a:r>
                      <a:endParaRPr lang="en-AU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rgbClr val="002060"/>
                          </a:solidFill>
                          <a:effectLst/>
                        </a:rPr>
                        <a:t>77.9</a:t>
                      </a:r>
                      <a:endParaRPr lang="en-A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64101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40830" y="296929"/>
            <a:ext cx="2081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Case Study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In Melbourne</a:t>
            </a:r>
          </a:p>
        </p:txBody>
      </p:sp>
      <p:sp>
        <p:nvSpPr>
          <p:cNvPr id="7" name="Isosceles Triangle 6"/>
          <p:cNvSpPr/>
          <p:nvPr/>
        </p:nvSpPr>
        <p:spPr bwMode="auto">
          <a:xfrm>
            <a:off x="3581400" y="2362200"/>
            <a:ext cx="381000" cy="335282"/>
          </a:xfrm>
          <a:prstGeom prst="triangl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>
            <a:off x="6316814" y="2909705"/>
            <a:ext cx="381000" cy="335282"/>
          </a:xfrm>
          <a:prstGeom prst="triangl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6358791" y="2284250"/>
            <a:ext cx="202163" cy="184496"/>
          </a:xfrm>
          <a:prstGeom prst="triangl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358791" y="1704215"/>
            <a:ext cx="160186" cy="147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2558" y="1547104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Customers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2558" y="2131367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Suppliers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29214" y="2819398"/>
            <a:ext cx="1667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Exchange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Supplier</a:t>
            </a:r>
          </a:p>
        </p:txBody>
      </p:sp>
    </p:spTree>
    <p:extLst>
      <p:ext uri="{BB962C8B-B14F-4D97-AF65-F5344CB8AC3E}">
        <p14:creationId xmlns:p14="http://schemas.microsoft.com/office/powerpoint/2010/main" val="381164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94175"/>
            <a:ext cx="8855529" cy="57618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0" y="6248400"/>
            <a:ext cx="4003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Empty Container Simulation</a:t>
            </a:r>
          </a:p>
        </p:txBody>
      </p:sp>
    </p:spTree>
    <p:extLst>
      <p:ext uri="{BB962C8B-B14F-4D97-AF65-F5344CB8AC3E}">
        <p14:creationId xmlns:p14="http://schemas.microsoft.com/office/powerpoint/2010/main" val="124725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55814"/>
            <a:ext cx="6400800" cy="685800"/>
          </a:xfrm>
        </p:spPr>
        <p:txBody>
          <a:bodyPr/>
          <a:lstStyle/>
          <a:p>
            <a:pPr algn="ctr"/>
            <a:r>
              <a:rPr lang="en-AU" sz="2800" dirty="0">
                <a:solidFill>
                  <a:schemeClr val="tx1"/>
                </a:solidFill>
              </a:rPr>
              <a:t>Fast Transhipment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1800" y="6142753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 err="1">
                <a:solidFill>
                  <a:srgbClr val="000000"/>
                </a:solidFill>
                <a:ea typeface="ＭＳ Ｐゴシック"/>
              </a:rPr>
              <a:t>Inovatrain</a:t>
            </a:r>
            <a:endParaRPr kumimoji="0" lang="en-A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47800"/>
            <a:ext cx="4419600" cy="34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92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946" y="244929"/>
            <a:ext cx="6400800" cy="685800"/>
          </a:xfrm>
        </p:spPr>
        <p:txBody>
          <a:bodyPr/>
          <a:lstStyle/>
          <a:p>
            <a:pPr algn="ctr"/>
            <a:r>
              <a:rPr lang="en-AU" sz="2800" dirty="0" err="1">
                <a:solidFill>
                  <a:schemeClr val="tx1"/>
                </a:solidFill>
              </a:rPr>
              <a:t>Synchromodality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59436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TU Delft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505200"/>
            <a:ext cx="6120678" cy="2224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002268"/>
            <a:ext cx="7726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Synchromodality</a:t>
            </a:r>
            <a:r>
              <a:rPr lang="en-AU" dirty="0"/>
              <a:t> is the optimally flexible and sustainable allocation of cargo to different modes and routes in a network under the direction of a logistics service provider, so that the customer (shipper or forwarder) is offered an integrated solution for its (inland) transport.</a:t>
            </a:r>
          </a:p>
        </p:txBody>
      </p:sp>
    </p:spTree>
    <p:extLst>
      <p:ext uri="{BB962C8B-B14F-4D97-AF65-F5344CB8AC3E}">
        <p14:creationId xmlns:p14="http://schemas.microsoft.com/office/powerpoint/2010/main" val="249067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76200"/>
            <a:ext cx="6400800" cy="685800"/>
          </a:xfrm>
        </p:spPr>
        <p:txBody>
          <a:bodyPr/>
          <a:lstStyle/>
          <a:p>
            <a:pPr algn="ctr"/>
            <a:r>
              <a:rPr lang="en-AU" sz="3200" dirty="0" err="1"/>
              <a:t>Synchromodal</a:t>
            </a:r>
            <a:r>
              <a:rPr lang="en-AU" sz="3200" dirty="0"/>
              <a:t>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Aim: Increase utilisation rates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Systemic thinking</a:t>
            </a:r>
          </a:p>
          <a:p>
            <a:pPr marL="0" indent="0">
              <a:buNone/>
            </a:pPr>
            <a:r>
              <a:rPr lang="en-AU" dirty="0"/>
              <a:t>Focus on available capacity</a:t>
            </a:r>
          </a:p>
          <a:p>
            <a:pPr marL="0" indent="0">
              <a:buNone/>
            </a:pPr>
            <a:r>
              <a:rPr lang="en-AU" dirty="0"/>
              <a:t>Regardless of mode of transport</a:t>
            </a:r>
          </a:p>
          <a:p>
            <a:pPr marL="0" indent="0">
              <a:buNone/>
            </a:pPr>
            <a:r>
              <a:rPr lang="en-AU" dirty="0"/>
              <a:t>Exchanging information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597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52400"/>
            <a:ext cx="8153400" cy="519113"/>
          </a:xfrm>
        </p:spPr>
        <p:txBody>
          <a:bodyPr/>
          <a:lstStyle/>
          <a:p>
            <a:r>
              <a:rPr lang="en-AU" sz="3200" b="0" dirty="0"/>
              <a:t>Outline</a:t>
            </a:r>
            <a:endParaRPr lang="en-US" altLang="ja-JP" sz="3200" b="0" dirty="0">
              <a:ea typeface="ＭＳ Ｐゴシック" pitchFamily="50" charset="-128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4425950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Introduction</a:t>
            </a:r>
          </a:p>
          <a:p>
            <a:pPr marL="0" indent="0">
              <a:buNone/>
            </a:pPr>
            <a:r>
              <a:rPr lang="en-AU" dirty="0"/>
              <a:t>City Logistics </a:t>
            </a:r>
          </a:p>
          <a:p>
            <a:pPr marL="0" indent="0">
              <a:buNone/>
            </a:pPr>
            <a:r>
              <a:rPr lang="en-AU" dirty="0"/>
              <a:t>Physical Internet</a:t>
            </a:r>
          </a:p>
          <a:p>
            <a:pPr marL="0" indent="0">
              <a:buNone/>
            </a:pPr>
            <a:r>
              <a:rPr lang="en-AU" dirty="0" err="1"/>
              <a:t>Hyperconnected</a:t>
            </a:r>
            <a:r>
              <a:rPr lang="en-AU" dirty="0"/>
              <a:t> City Logistics</a:t>
            </a:r>
          </a:p>
          <a:p>
            <a:pPr marL="0" indent="0">
              <a:buNone/>
            </a:pPr>
            <a:r>
              <a:rPr lang="en-AU" dirty="0" err="1"/>
              <a:t>Synchromodality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AU" dirty="0"/>
              <a:t>Social Cost Benefit Analysis</a:t>
            </a:r>
          </a:p>
        </p:txBody>
      </p:sp>
    </p:spTree>
    <p:extLst>
      <p:ext uri="{BB962C8B-B14F-4D97-AF65-F5344CB8AC3E}">
        <p14:creationId xmlns:p14="http://schemas.microsoft.com/office/powerpoint/2010/main" val="3708354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71800" y="152400"/>
            <a:ext cx="7162800" cy="533400"/>
          </a:xfrm>
        </p:spPr>
        <p:txBody>
          <a:bodyPr/>
          <a:lstStyle/>
          <a:p>
            <a:pPr eaLnBrk="1" hangingPunct="1"/>
            <a:r>
              <a:rPr lang="en-US" sz="2800" b="0" dirty="0"/>
              <a:t>Social Cost Benefit Analysis (SCBA)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95400"/>
            <a:ext cx="8382000" cy="5105400"/>
          </a:xfrm>
        </p:spPr>
        <p:txBody>
          <a:bodyPr/>
          <a:lstStyle/>
          <a:p>
            <a:r>
              <a:rPr lang="en-AU" sz="2800" b="1" dirty="0"/>
              <a:t>Monetising</a:t>
            </a:r>
            <a:r>
              <a:rPr lang="en-AU" sz="2800" dirty="0"/>
              <a:t> </a:t>
            </a:r>
            <a:r>
              <a:rPr lang="en-AU" sz="2800" b="1" dirty="0"/>
              <a:t>negative externalities </a:t>
            </a:r>
            <a:r>
              <a:rPr lang="en-AU" sz="2800" dirty="0"/>
              <a:t>such as noise &amp; emissions</a:t>
            </a:r>
          </a:p>
          <a:p>
            <a:r>
              <a:rPr lang="en-US" sz="2800" dirty="0"/>
              <a:t>Based on welfare maximization, where all effects, including negative externalities, are </a:t>
            </a:r>
            <a:r>
              <a:rPr lang="en-US" sz="2800" dirty="0" err="1"/>
              <a:t>monetised</a:t>
            </a:r>
            <a:r>
              <a:rPr lang="en-US" sz="2800" dirty="0"/>
              <a:t> </a:t>
            </a:r>
          </a:p>
          <a:p>
            <a:r>
              <a:rPr lang="en-US" sz="2800" dirty="0"/>
              <a:t>Distinction made between direct, indirect &amp; external effects</a:t>
            </a:r>
          </a:p>
          <a:p>
            <a:r>
              <a:rPr lang="en-US" sz="2800" dirty="0"/>
              <a:t>Allows effects to be compared with each other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79245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533400" y="228600"/>
            <a:ext cx="8077200" cy="632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0800" y="6383923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Kin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Macharis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(2015)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2850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09600"/>
            <a:ext cx="4227981" cy="5791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2393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5011_PPT_BG_EndP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406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6613525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124" name="Picture 4" descr="UOM-Rev3D_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676400"/>
            <a:ext cx="18065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978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71800" y="76200"/>
            <a:ext cx="5867400" cy="685800"/>
          </a:xfrm>
        </p:spPr>
        <p:txBody>
          <a:bodyPr/>
          <a:lstStyle/>
          <a:p>
            <a:pPr eaLnBrk="1" hangingPunct="1"/>
            <a:r>
              <a:rPr lang="en-GB" sz="3200" b="0" dirty="0"/>
              <a:t>Urban Freight Challenges</a:t>
            </a:r>
            <a:endParaRPr lang="en-US" sz="3200" b="0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143000"/>
            <a:ext cx="8610600" cy="4845050"/>
          </a:xfrm>
        </p:spPr>
        <p:txBody>
          <a:bodyPr/>
          <a:lstStyle/>
          <a:p>
            <a:r>
              <a:rPr lang="en-AU" sz="2800" dirty="0"/>
              <a:t>Growth Development</a:t>
            </a:r>
          </a:p>
          <a:p>
            <a:r>
              <a:rPr lang="en-AU" sz="2800" dirty="0"/>
              <a:t>Congestion (road &amp; rail)</a:t>
            </a:r>
          </a:p>
          <a:p>
            <a:r>
              <a:rPr lang="en-AU" sz="2800" dirty="0"/>
              <a:t>Disruption (incl. construction, METRO, extreme weather, special events, incidents)</a:t>
            </a:r>
          </a:p>
          <a:p>
            <a:r>
              <a:rPr lang="en-AU" sz="2800" dirty="0"/>
              <a:t>Levels of Service: </a:t>
            </a:r>
            <a:r>
              <a:rPr lang="en-AU" sz="2800" dirty="0" err="1"/>
              <a:t>eCommerce</a:t>
            </a:r>
            <a:r>
              <a:rPr lang="en-AU" sz="2800" dirty="0"/>
              <a:t> (esp. B2C)</a:t>
            </a:r>
          </a:p>
          <a:p>
            <a:r>
              <a:rPr lang="en-AU" sz="2800" dirty="0"/>
              <a:t>Decarbonised Logistics</a:t>
            </a:r>
          </a:p>
          <a:p>
            <a:endParaRPr lang="en-AU" sz="2800" dirty="0"/>
          </a:p>
          <a:p>
            <a:pPr marL="0" indent="0">
              <a:buNone/>
            </a:pPr>
            <a:r>
              <a:rPr lang="en-AU" sz="2800" dirty="0"/>
              <a:t>Threatening efficiency, reliability &amp; </a:t>
            </a:r>
            <a:r>
              <a:rPr lang="en-AU" sz="2800" b="1" dirty="0">
                <a:solidFill>
                  <a:srgbClr val="00B050"/>
                </a:solidFill>
              </a:rPr>
              <a:t>sustainability</a:t>
            </a:r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10400" y="6324600"/>
            <a:ext cx="1996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Montreuil and</a:t>
            </a:r>
            <a:r>
              <a:rPr kumimoji="0" lang="en-AU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 Ballot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34600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2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419600"/>
            <a:ext cx="8077200" cy="1676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685800" y="914400"/>
            <a:ext cx="77724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City Logistics is an integrated approach for urban goods distribution based on the systems approach. It promotes innovative schemes that reduce the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total cost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(including economic, social and environmental) of goods movement within cities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50" charset="-128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OECD, (2003) </a:t>
            </a:r>
            <a:r>
              <a:rPr kumimoji="0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Delivering the Goods,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Challenges for the 21</a:t>
            </a:r>
            <a:r>
              <a:rPr kumimoji="0" lang="en-US" altLang="ja-JP" sz="16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st</a:t>
            </a:r>
            <a:r>
              <a:rPr kumimoji="0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 Century,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Paris</a:t>
            </a:r>
            <a:r>
              <a:rPr kumimoji="0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1732" y="3733800"/>
            <a:ext cx="74698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Major recommendations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Consolidation</a:t>
            </a:r>
            <a:r>
              <a:rPr kumimoji="0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 key to achieving sustainable urban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    goods transport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Technological &amp; </a:t>
            </a:r>
            <a:r>
              <a:rPr kumimoji="0" lang="en-GB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conceptual innovation </a:t>
            </a:r>
            <a:r>
              <a:rPr kumimoji="0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can support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     sustainable urban goods transport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-8207"/>
            <a:ext cx="2816583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366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549275"/>
            <a:ext cx="570388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395288" y="3933825"/>
            <a:ext cx="24479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Structure of visions for city logistics</a:t>
            </a:r>
            <a:endParaRPr kumimoji="0" lang="en-GB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34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2303791" y="5932364"/>
            <a:ext cx="48237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rPr>
              <a:t>Key Stakeholders in City Logistics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343400"/>
          </a:xfrm>
        </p:spPr>
        <p:txBody>
          <a:bodyPr/>
          <a:lstStyle/>
          <a:p>
            <a:endParaRPr lang="en-AU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415018" y="381000"/>
            <a:ext cx="8313963" cy="5137881"/>
            <a:chOff x="624" y="672"/>
            <a:chExt cx="4512" cy="26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4" y="672"/>
              <a:ext cx="4512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196" y="2932"/>
              <a:ext cx="1401" cy="4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537" y="3026"/>
              <a:ext cx="80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</a:rPr>
                <a:t>Carriers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635" y="1807"/>
              <a:ext cx="1401" cy="4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936" y="1901"/>
              <a:ext cx="89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</a:rPr>
                <a:t>Shippers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3717" y="1807"/>
              <a:ext cx="1401" cy="4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977" y="1901"/>
              <a:ext cx="88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</a:rPr>
                <a:t>Residents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2176" y="683"/>
              <a:ext cx="1401" cy="4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2270" y="781"/>
              <a:ext cx="142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</a:rPr>
                <a:t>Administrators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157" y="2932"/>
              <a:ext cx="1401" cy="4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3411" y="3026"/>
              <a:ext cx="87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</a:rPr>
                <a:t>Receivers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2697" y="3142"/>
              <a:ext cx="360" cy="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597" y="3106"/>
              <a:ext cx="109" cy="73"/>
            </a:xfrm>
            <a:custGeom>
              <a:avLst/>
              <a:gdLst>
                <a:gd name="T0" fmla="*/ 109 w 109"/>
                <a:gd name="T1" fmla="*/ 73 h 73"/>
                <a:gd name="T2" fmla="*/ 0 w 109"/>
                <a:gd name="T3" fmla="*/ 36 h 73"/>
                <a:gd name="T4" fmla="*/ 109 w 109"/>
                <a:gd name="T5" fmla="*/ 0 h 73"/>
                <a:gd name="T6" fmla="*/ 109 w 109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73">
                  <a:moveTo>
                    <a:pt x="109" y="73"/>
                  </a:moveTo>
                  <a:lnTo>
                    <a:pt x="0" y="36"/>
                  </a:lnTo>
                  <a:lnTo>
                    <a:pt x="109" y="0"/>
                  </a:lnTo>
                  <a:lnTo>
                    <a:pt x="109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048" y="3106"/>
              <a:ext cx="109" cy="73"/>
            </a:xfrm>
            <a:custGeom>
              <a:avLst/>
              <a:gdLst>
                <a:gd name="T0" fmla="*/ 0 w 109"/>
                <a:gd name="T1" fmla="*/ 0 h 73"/>
                <a:gd name="T2" fmla="*/ 109 w 109"/>
                <a:gd name="T3" fmla="*/ 36 h 73"/>
                <a:gd name="T4" fmla="*/ 0 w 109"/>
                <a:gd name="T5" fmla="*/ 73 h 73"/>
                <a:gd name="T6" fmla="*/ 0 w 109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73">
                  <a:moveTo>
                    <a:pt x="0" y="0"/>
                  </a:moveTo>
                  <a:lnTo>
                    <a:pt x="109" y="36"/>
                  </a:lnTo>
                  <a:lnTo>
                    <a:pt x="0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 flipV="1">
              <a:off x="1398" y="2308"/>
              <a:ext cx="436" cy="545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1799" y="2823"/>
              <a:ext cx="97" cy="109"/>
            </a:xfrm>
            <a:custGeom>
              <a:avLst/>
              <a:gdLst>
                <a:gd name="T0" fmla="*/ 57 w 97"/>
                <a:gd name="T1" fmla="*/ 0 h 109"/>
                <a:gd name="T2" fmla="*/ 97 w 97"/>
                <a:gd name="T3" fmla="*/ 109 h 109"/>
                <a:gd name="T4" fmla="*/ 0 w 97"/>
                <a:gd name="T5" fmla="*/ 46 h 109"/>
                <a:gd name="T6" fmla="*/ 57 w 97"/>
                <a:gd name="T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09">
                  <a:moveTo>
                    <a:pt x="57" y="0"/>
                  </a:moveTo>
                  <a:lnTo>
                    <a:pt x="97" y="109"/>
                  </a:lnTo>
                  <a:lnTo>
                    <a:pt x="0" y="46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1336" y="2229"/>
              <a:ext cx="97" cy="109"/>
            </a:xfrm>
            <a:custGeom>
              <a:avLst/>
              <a:gdLst>
                <a:gd name="T0" fmla="*/ 40 w 97"/>
                <a:gd name="T1" fmla="*/ 109 h 109"/>
                <a:gd name="T2" fmla="*/ 0 w 97"/>
                <a:gd name="T3" fmla="*/ 0 h 109"/>
                <a:gd name="T4" fmla="*/ 97 w 97"/>
                <a:gd name="T5" fmla="*/ 63 h 109"/>
                <a:gd name="T6" fmla="*/ 40 w 97"/>
                <a:gd name="T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09">
                  <a:moveTo>
                    <a:pt x="40" y="109"/>
                  </a:moveTo>
                  <a:lnTo>
                    <a:pt x="0" y="0"/>
                  </a:lnTo>
                  <a:lnTo>
                    <a:pt x="97" y="63"/>
                  </a:lnTo>
                  <a:lnTo>
                    <a:pt x="40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V="1">
              <a:off x="3920" y="2308"/>
              <a:ext cx="435" cy="545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857" y="2823"/>
              <a:ext cx="98" cy="109"/>
            </a:xfrm>
            <a:custGeom>
              <a:avLst/>
              <a:gdLst>
                <a:gd name="T0" fmla="*/ 98 w 98"/>
                <a:gd name="T1" fmla="*/ 46 h 109"/>
                <a:gd name="T2" fmla="*/ 0 w 98"/>
                <a:gd name="T3" fmla="*/ 109 h 109"/>
                <a:gd name="T4" fmla="*/ 41 w 98"/>
                <a:gd name="T5" fmla="*/ 0 h 109"/>
                <a:gd name="T6" fmla="*/ 98 w 98"/>
                <a:gd name="T7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09">
                  <a:moveTo>
                    <a:pt x="98" y="46"/>
                  </a:moveTo>
                  <a:lnTo>
                    <a:pt x="0" y="109"/>
                  </a:lnTo>
                  <a:lnTo>
                    <a:pt x="41" y="0"/>
                  </a:lnTo>
                  <a:lnTo>
                    <a:pt x="9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321" y="2229"/>
              <a:ext cx="97" cy="109"/>
            </a:xfrm>
            <a:custGeom>
              <a:avLst/>
              <a:gdLst>
                <a:gd name="T0" fmla="*/ 0 w 97"/>
                <a:gd name="T1" fmla="*/ 63 h 109"/>
                <a:gd name="T2" fmla="*/ 97 w 97"/>
                <a:gd name="T3" fmla="*/ 0 h 109"/>
                <a:gd name="T4" fmla="*/ 57 w 97"/>
                <a:gd name="T5" fmla="*/ 109 h 109"/>
                <a:gd name="T6" fmla="*/ 0 w 97"/>
                <a:gd name="T7" fmla="*/ 6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09">
                  <a:moveTo>
                    <a:pt x="0" y="63"/>
                  </a:moveTo>
                  <a:lnTo>
                    <a:pt x="97" y="0"/>
                  </a:lnTo>
                  <a:lnTo>
                    <a:pt x="57" y="109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2126" y="2063"/>
              <a:ext cx="1642" cy="824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2036" y="2018"/>
              <a:ext cx="114" cy="82"/>
            </a:xfrm>
            <a:custGeom>
              <a:avLst/>
              <a:gdLst>
                <a:gd name="T0" fmla="*/ 81 w 114"/>
                <a:gd name="T1" fmla="*/ 82 h 82"/>
                <a:gd name="T2" fmla="*/ 0 w 114"/>
                <a:gd name="T3" fmla="*/ 0 h 82"/>
                <a:gd name="T4" fmla="*/ 114 w 114"/>
                <a:gd name="T5" fmla="*/ 16 h 82"/>
                <a:gd name="T6" fmla="*/ 81 w 114"/>
                <a:gd name="T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82">
                  <a:moveTo>
                    <a:pt x="81" y="82"/>
                  </a:moveTo>
                  <a:lnTo>
                    <a:pt x="0" y="0"/>
                  </a:lnTo>
                  <a:lnTo>
                    <a:pt x="114" y="16"/>
                  </a:lnTo>
                  <a:lnTo>
                    <a:pt x="81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3743" y="2850"/>
              <a:ext cx="114" cy="82"/>
            </a:xfrm>
            <a:custGeom>
              <a:avLst/>
              <a:gdLst>
                <a:gd name="T0" fmla="*/ 33 w 114"/>
                <a:gd name="T1" fmla="*/ 0 h 82"/>
                <a:gd name="T2" fmla="*/ 114 w 114"/>
                <a:gd name="T3" fmla="*/ 82 h 82"/>
                <a:gd name="T4" fmla="*/ 0 w 114"/>
                <a:gd name="T5" fmla="*/ 66 h 82"/>
                <a:gd name="T6" fmla="*/ 33 w 114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82">
                  <a:moveTo>
                    <a:pt x="33" y="0"/>
                  </a:moveTo>
                  <a:lnTo>
                    <a:pt x="114" y="82"/>
                  </a:lnTo>
                  <a:lnTo>
                    <a:pt x="0" y="6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V="1">
              <a:off x="1427" y="1146"/>
              <a:ext cx="1358" cy="62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1336" y="1729"/>
              <a:ext cx="115" cy="78"/>
            </a:xfrm>
            <a:custGeom>
              <a:avLst/>
              <a:gdLst>
                <a:gd name="T0" fmla="*/ 115 w 115"/>
                <a:gd name="T1" fmla="*/ 66 h 78"/>
                <a:gd name="T2" fmla="*/ 0 w 115"/>
                <a:gd name="T3" fmla="*/ 78 h 78"/>
                <a:gd name="T4" fmla="*/ 84 w 115"/>
                <a:gd name="T5" fmla="*/ 0 h 78"/>
                <a:gd name="T6" fmla="*/ 115 w 115"/>
                <a:gd name="T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78">
                  <a:moveTo>
                    <a:pt x="115" y="66"/>
                  </a:moveTo>
                  <a:lnTo>
                    <a:pt x="0" y="78"/>
                  </a:lnTo>
                  <a:lnTo>
                    <a:pt x="84" y="0"/>
                  </a:lnTo>
                  <a:lnTo>
                    <a:pt x="115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48" name="Freeform 29"/>
            <p:cNvSpPr>
              <a:spLocks/>
            </p:cNvSpPr>
            <p:nvPr/>
          </p:nvSpPr>
          <p:spPr bwMode="auto">
            <a:xfrm>
              <a:off x="2762" y="1105"/>
              <a:ext cx="115" cy="78"/>
            </a:xfrm>
            <a:custGeom>
              <a:avLst/>
              <a:gdLst>
                <a:gd name="T0" fmla="*/ 0 w 115"/>
                <a:gd name="T1" fmla="*/ 12 h 78"/>
                <a:gd name="T2" fmla="*/ 115 w 115"/>
                <a:gd name="T3" fmla="*/ 0 h 78"/>
                <a:gd name="T4" fmla="*/ 31 w 115"/>
                <a:gd name="T5" fmla="*/ 78 h 78"/>
                <a:gd name="T6" fmla="*/ 0 w 115"/>
                <a:gd name="T7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78">
                  <a:moveTo>
                    <a:pt x="0" y="12"/>
                  </a:moveTo>
                  <a:lnTo>
                    <a:pt x="115" y="0"/>
                  </a:lnTo>
                  <a:lnTo>
                    <a:pt x="31" y="7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49" name="Line 30"/>
            <p:cNvSpPr>
              <a:spLocks noChangeShapeType="1"/>
            </p:cNvSpPr>
            <p:nvPr/>
          </p:nvSpPr>
          <p:spPr bwMode="auto">
            <a:xfrm>
              <a:off x="2968" y="1146"/>
              <a:ext cx="1358" cy="62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50" name="Freeform 31"/>
            <p:cNvSpPr>
              <a:spLocks/>
            </p:cNvSpPr>
            <p:nvPr/>
          </p:nvSpPr>
          <p:spPr bwMode="auto">
            <a:xfrm>
              <a:off x="2877" y="1105"/>
              <a:ext cx="115" cy="78"/>
            </a:xfrm>
            <a:custGeom>
              <a:avLst/>
              <a:gdLst>
                <a:gd name="T0" fmla="*/ 84 w 115"/>
                <a:gd name="T1" fmla="*/ 78 h 78"/>
                <a:gd name="T2" fmla="*/ 0 w 115"/>
                <a:gd name="T3" fmla="*/ 0 h 78"/>
                <a:gd name="T4" fmla="*/ 115 w 115"/>
                <a:gd name="T5" fmla="*/ 12 h 78"/>
                <a:gd name="T6" fmla="*/ 84 w 11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78">
                  <a:moveTo>
                    <a:pt x="84" y="78"/>
                  </a:moveTo>
                  <a:lnTo>
                    <a:pt x="0" y="0"/>
                  </a:lnTo>
                  <a:lnTo>
                    <a:pt x="115" y="12"/>
                  </a:lnTo>
                  <a:lnTo>
                    <a:pt x="84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52" name="Freeform 32"/>
            <p:cNvSpPr>
              <a:spLocks/>
            </p:cNvSpPr>
            <p:nvPr/>
          </p:nvSpPr>
          <p:spPr bwMode="auto">
            <a:xfrm>
              <a:off x="4303" y="1729"/>
              <a:ext cx="115" cy="78"/>
            </a:xfrm>
            <a:custGeom>
              <a:avLst/>
              <a:gdLst>
                <a:gd name="T0" fmla="*/ 31 w 115"/>
                <a:gd name="T1" fmla="*/ 0 h 78"/>
                <a:gd name="T2" fmla="*/ 115 w 115"/>
                <a:gd name="T3" fmla="*/ 78 h 78"/>
                <a:gd name="T4" fmla="*/ 0 w 115"/>
                <a:gd name="T5" fmla="*/ 66 h 78"/>
                <a:gd name="T6" fmla="*/ 31 w 115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78">
                  <a:moveTo>
                    <a:pt x="31" y="0"/>
                  </a:moveTo>
                  <a:lnTo>
                    <a:pt x="115" y="78"/>
                  </a:lnTo>
                  <a:lnTo>
                    <a:pt x="0" y="6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53" name="Line 33"/>
            <p:cNvSpPr>
              <a:spLocks noChangeShapeType="1"/>
            </p:cNvSpPr>
            <p:nvPr/>
          </p:nvSpPr>
          <p:spPr bwMode="auto">
            <a:xfrm>
              <a:off x="2136" y="2018"/>
              <a:ext cx="1481" cy="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54" name="Freeform 34"/>
            <p:cNvSpPr>
              <a:spLocks/>
            </p:cNvSpPr>
            <p:nvPr/>
          </p:nvSpPr>
          <p:spPr bwMode="auto">
            <a:xfrm>
              <a:off x="2036" y="1982"/>
              <a:ext cx="109" cy="73"/>
            </a:xfrm>
            <a:custGeom>
              <a:avLst/>
              <a:gdLst>
                <a:gd name="T0" fmla="*/ 109 w 109"/>
                <a:gd name="T1" fmla="*/ 73 h 73"/>
                <a:gd name="T2" fmla="*/ 0 w 109"/>
                <a:gd name="T3" fmla="*/ 36 h 73"/>
                <a:gd name="T4" fmla="*/ 109 w 109"/>
                <a:gd name="T5" fmla="*/ 0 h 73"/>
                <a:gd name="T6" fmla="*/ 109 w 109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73">
                  <a:moveTo>
                    <a:pt x="109" y="73"/>
                  </a:moveTo>
                  <a:lnTo>
                    <a:pt x="0" y="36"/>
                  </a:lnTo>
                  <a:lnTo>
                    <a:pt x="109" y="0"/>
                  </a:lnTo>
                  <a:lnTo>
                    <a:pt x="109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55" name="Freeform 35"/>
            <p:cNvSpPr>
              <a:spLocks/>
            </p:cNvSpPr>
            <p:nvPr/>
          </p:nvSpPr>
          <p:spPr bwMode="auto">
            <a:xfrm>
              <a:off x="3608" y="1982"/>
              <a:ext cx="109" cy="73"/>
            </a:xfrm>
            <a:custGeom>
              <a:avLst/>
              <a:gdLst>
                <a:gd name="T0" fmla="*/ 0 w 109"/>
                <a:gd name="T1" fmla="*/ 0 h 73"/>
                <a:gd name="T2" fmla="*/ 109 w 109"/>
                <a:gd name="T3" fmla="*/ 36 h 73"/>
                <a:gd name="T4" fmla="*/ 0 w 109"/>
                <a:gd name="T5" fmla="*/ 73 h 73"/>
                <a:gd name="T6" fmla="*/ 0 w 109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73">
                  <a:moveTo>
                    <a:pt x="0" y="0"/>
                  </a:moveTo>
                  <a:lnTo>
                    <a:pt x="109" y="36"/>
                  </a:lnTo>
                  <a:lnTo>
                    <a:pt x="0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56" name="Line 36"/>
            <p:cNvSpPr>
              <a:spLocks noChangeShapeType="1"/>
            </p:cNvSpPr>
            <p:nvPr/>
          </p:nvSpPr>
          <p:spPr bwMode="auto">
            <a:xfrm flipV="1">
              <a:off x="1986" y="2063"/>
              <a:ext cx="1642" cy="824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57" name="Freeform 37"/>
            <p:cNvSpPr>
              <a:spLocks/>
            </p:cNvSpPr>
            <p:nvPr/>
          </p:nvSpPr>
          <p:spPr bwMode="auto">
            <a:xfrm>
              <a:off x="1896" y="2850"/>
              <a:ext cx="114" cy="82"/>
            </a:xfrm>
            <a:custGeom>
              <a:avLst/>
              <a:gdLst>
                <a:gd name="T0" fmla="*/ 114 w 114"/>
                <a:gd name="T1" fmla="*/ 66 h 82"/>
                <a:gd name="T2" fmla="*/ 0 w 114"/>
                <a:gd name="T3" fmla="*/ 82 h 82"/>
                <a:gd name="T4" fmla="*/ 81 w 114"/>
                <a:gd name="T5" fmla="*/ 0 h 82"/>
                <a:gd name="T6" fmla="*/ 114 w 114"/>
                <a:gd name="T7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82">
                  <a:moveTo>
                    <a:pt x="114" y="66"/>
                  </a:moveTo>
                  <a:lnTo>
                    <a:pt x="0" y="82"/>
                  </a:lnTo>
                  <a:lnTo>
                    <a:pt x="81" y="0"/>
                  </a:lnTo>
                  <a:lnTo>
                    <a:pt x="114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58" name="Freeform 38"/>
            <p:cNvSpPr>
              <a:spLocks/>
            </p:cNvSpPr>
            <p:nvPr/>
          </p:nvSpPr>
          <p:spPr bwMode="auto">
            <a:xfrm>
              <a:off x="3603" y="2018"/>
              <a:ext cx="114" cy="82"/>
            </a:xfrm>
            <a:custGeom>
              <a:avLst/>
              <a:gdLst>
                <a:gd name="T0" fmla="*/ 0 w 114"/>
                <a:gd name="T1" fmla="*/ 16 h 82"/>
                <a:gd name="T2" fmla="*/ 114 w 114"/>
                <a:gd name="T3" fmla="*/ 0 h 82"/>
                <a:gd name="T4" fmla="*/ 33 w 114"/>
                <a:gd name="T5" fmla="*/ 82 h 82"/>
                <a:gd name="T6" fmla="*/ 0 w 114"/>
                <a:gd name="T7" fmla="*/ 1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82">
                  <a:moveTo>
                    <a:pt x="0" y="16"/>
                  </a:moveTo>
                  <a:lnTo>
                    <a:pt x="114" y="0"/>
                  </a:lnTo>
                  <a:lnTo>
                    <a:pt x="33" y="8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59" name="Line 39"/>
            <p:cNvSpPr>
              <a:spLocks noChangeShapeType="1"/>
            </p:cNvSpPr>
            <p:nvPr/>
          </p:nvSpPr>
          <p:spPr bwMode="auto">
            <a:xfrm flipH="1">
              <a:off x="1944" y="1193"/>
              <a:ext cx="885" cy="165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60" name="Freeform 40"/>
            <p:cNvSpPr>
              <a:spLocks/>
            </p:cNvSpPr>
            <p:nvPr/>
          </p:nvSpPr>
          <p:spPr bwMode="auto">
            <a:xfrm>
              <a:off x="2793" y="1105"/>
              <a:ext cx="84" cy="114"/>
            </a:xfrm>
            <a:custGeom>
              <a:avLst/>
              <a:gdLst>
                <a:gd name="T0" fmla="*/ 0 w 84"/>
                <a:gd name="T1" fmla="*/ 79 h 114"/>
                <a:gd name="T2" fmla="*/ 84 w 84"/>
                <a:gd name="T3" fmla="*/ 0 h 114"/>
                <a:gd name="T4" fmla="*/ 64 w 84"/>
                <a:gd name="T5" fmla="*/ 114 h 114"/>
                <a:gd name="T6" fmla="*/ 0 w 84"/>
                <a:gd name="T7" fmla="*/ 7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14">
                  <a:moveTo>
                    <a:pt x="0" y="79"/>
                  </a:moveTo>
                  <a:lnTo>
                    <a:pt x="84" y="0"/>
                  </a:lnTo>
                  <a:lnTo>
                    <a:pt x="64" y="114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61" name="Freeform 41"/>
            <p:cNvSpPr>
              <a:spLocks/>
            </p:cNvSpPr>
            <p:nvPr/>
          </p:nvSpPr>
          <p:spPr bwMode="auto">
            <a:xfrm>
              <a:off x="1896" y="2817"/>
              <a:ext cx="84" cy="115"/>
            </a:xfrm>
            <a:custGeom>
              <a:avLst/>
              <a:gdLst>
                <a:gd name="T0" fmla="*/ 84 w 84"/>
                <a:gd name="T1" fmla="*/ 35 h 115"/>
                <a:gd name="T2" fmla="*/ 0 w 84"/>
                <a:gd name="T3" fmla="*/ 115 h 115"/>
                <a:gd name="T4" fmla="*/ 20 w 84"/>
                <a:gd name="T5" fmla="*/ 0 h 115"/>
                <a:gd name="T6" fmla="*/ 84 w 84"/>
                <a:gd name="T7" fmla="*/ 3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15">
                  <a:moveTo>
                    <a:pt x="84" y="35"/>
                  </a:moveTo>
                  <a:lnTo>
                    <a:pt x="0" y="115"/>
                  </a:lnTo>
                  <a:lnTo>
                    <a:pt x="20" y="0"/>
                  </a:lnTo>
                  <a:lnTo>
                    <a:pt x="84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62" name="Line 42"/>
            <p:cNvSpPr>
              <a:spLocks noChangeShapeType="1"/>
            </p:cNvSpPr>
            <p:nvPr/>
          </p:nvSpPr>
          <p:spPr bwMode="auto">
            <a:xfrm>
              <a:off x="2924" y="1193"/>
              <a:ext cx="886" cy="165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63" name="Freeform 43"/>
            <p:cNvSpPr>
              <a:spLocks/>
            </p:cNvSpPr>
            <p:nvPr/>
          </p:nvSpPr>
          <p:spPr bwMode="auto">
            <a:xfrm>
              <a:off x="2877" y="1105"/>
              <a:ext cx="84" cy="114"/>
            </a:xfrm>
            <a:custGeom>
              <a:avLst/>
              <a:gdLst>
                <a:gd name="T0" fmla="*/ 19 w 84"/>
                <a:gd name="T1" fmla="*/ 114 h 114"/>
                <a:gd name="T2" fmla="*/ 0 w 84"/>
                <a:gd name="T3" fmla="*/ 0 h 114"/>
                <a:gd name="T4" fmla="*/ 84 w 84"/>
                <a:gd name="T5" fmla="*/ 79 h 114"/>
                <a:gd name="T6" fmla="*/ 19 w 84"/>
                <a:gd name="T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14">
                  <a:moveTo>
                    <a:pt x="19" y="114"/>
                  </a:moveTo>
                  <a:lnTo>
                    <a:pt x="0" y="0"/>
                  </a:lnTo>
                  <a:lnTo>
                    <a:pt x="84" y="79"/>
                  </a:lnTo>
                  <a:lnTo>
                    <a:pt x="19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064" name="Freeform 44"/>
            <p:cNvSpPr>
              <a:spLocks/>
            </p:cNvSpPr>
            <p:nvPr/>
          </p:nvSpPr>
          <p:spPr bwMode="auto">
            <a:xfrm>
              <a:off x="3773" y="2817"/>
              <a:ext cx="84" cy="115"/>
            </a:xfrm>
            <a:custGeom>
              <a:avLst/>
              <a:gdLst>
                <a:gd name="T0" fmla="*/ 65 w 84"/>
                <a:gd name="T1" fmla="*/ 0 h 115"/>
                <a:gd name="T2" fmla="*/ 84 w 84"/>
                <a:gd name="T3" fmla="*/ 115 h 115"/>
                <a:gd name="T4" fmla="*/ 0 w 84"/>
                <a:gd name="T5" fmla="*/ 35 h 115"/>
                <a:gd name="T6" fmla="*/ 65 w 84"/>
                <a:gd name="T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15">
                  <a:moveTo>
                    <a:pt x="65" y="0"/>
                  </a:moveTo>
                  <a:lnTo>
                    <a:pt x="84" y="115"/>
                  </a:lnTo>
                  <a:lnTo>
                    <a:pt x="0" y="3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002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52400"/>
            <a:ext cx="8153400" cy="519113"/>
          </a:xfrm>
        </p:spPr>
        <p:txBody>
          <a:bodyPr/>
          <a:lstStyle/>
          <a:p>
            <a:r>
              <a:rPr lang="en-AU" sz="3200" b="0" dirty="0"/>
              <a:t>Physical Internet (PI)</a:t>
            </a:r>
            <a:endParaRPr lang="en-US" altLang="ja-JP" sz="3200" b="0" dirty="0">
              <a:ea typeface="ＭＳ Ｐゴシック" pitchFamily="50" charset="-128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4425950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/>
              <a:t>Aims to transform the way physical objects are moved, stored, realized, supplied &amp; used, pursuing global logistics efficiency &amp; sustainability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/>
              <a:t>Key Elements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/>
              <a:t>Open &amp; Shared Networks</a:t>
            </a:r>
          </a:p>
          <a:p>
            <a:pPr marL="0" indent="0">
              <a:buNone/>
            </a:pPr>
            <a:r>
              <a:rPr lang="en-AU" sz="2400" dirty="0"/>
              <a:t>Standardised &amp; modular load carriers</a:t>
            </a:r>
          </a:p>
          <a:p>
            <a:pPr marL="0" indent="0">
              <a:buNone/>
            </a:pPr>
            <a:r>
              <a:rPr lang="en-AU" sz="2400" dirty="0"/>
              <a:t>Track &amp; Trace protocols &amp; certificates</a:t>
            </a:r>
          </a:p>
          <a:p>
            <a:pPr marL="0" indent="0">
              <a:buNone/>
            </a:pPr>
            <a:endParaRPr lang="en-AU" sz="2800" dirty="0"/>
          </a:p>
          <a:p>
            <a:pPr marL="0" indent="0" algn="ctr">
              <a:buNone/>
            </a:pPr>
            <a:r>
              <a:rPr lang="en-AU" sz="2400" i="1" dirty="0"/>
              <a:t>New business models for sharing assets</a:t>
            </a:r>
          </a:p>
          <a:p>
            <a:pPr marL="0" indent="0">
              <a:buNone/>
            </a:pPr>
            <a:endParaRPr lang="en-AU" sz="2800" dirty="0"/>
          </a:p>
          <a:p>
            <a:pPr marL="0" indent="0">
              <a:buNone/>
            </a:pPr>
            <a:endParaRPr lang="en-AU" sz="2800" dirty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517200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52400"/>
            <a:ext cx="8153400" cy="519113"/>
          </a:xfrm>
        </p:spPr>
        <p:txBody>
          <a:bodyPr/>
          <a:lstStyle/>
          <a:p>
            <a:r>
              <a:rPr lang="en-AU" sz="3200" b="0" dirty="0"/>
              <a:t>Physical Internet Themes</a:t>
            </a:r>
            <a:endParaRPr lang="en-US" altLang="ja-JP" sz="3200" b="0" dirty="0">
              <a:ea typeface="ＭＳ Ｐゴシック" pitchFamily="50" charset="-128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8001000" cy="4425950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/>
              <a:t>Corridors, hubs &amp; </a:t>
            </a:r>
            <a:r>
              <a:rPr lang="en-AU" sz="2400" dirty="0" err="1"/>
              <a:t>synchromodality</a:t>
            </a:r>
            <a:endParaRPr lang="en-AU" sz="2400" dirty="0"/>
          </a:p>
          <a:p>
            <a:pPr marL="0" indent="0">
              <a:buNone/>
            </a:pPr>
            <a:r>
              <a:rPr lang="en-AU" sz="2400" dirty="0"/>
              <a:t>City Logistics</a:t>
            </a:r>
          </a:p>
          <a:p>
            <a:pPr marL="0" indent="0">
              <a:buNone/>
            </a:pPr>
            <a:r>
              <a:rPr lang="en-AU" sz="2400" dirty="0"/>
              <a:t>Sustainable &amp; safe supply chains</a:t>
            </a:r>
          </a:p>
          <a:p>
            <a:pPr marL="0" indent="0">
              <a:buNone/>
            </a:pPr>
            <a:r>
              <a:rPr lang="en-AU" sz="2400" dirty="0"/>
              <a:t>Supply network coordination (4C)</a:t>
            </a:r>
          </a:p>
          <a:p>
            <a:pPr marL="0" indent="0">
              <a:buNone/>
            </a:pPr>
            <a:r>
              <a:rPr lang="en-AU" sz="2400" dirty="0"/>
              <a:t>Information Technology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514600" y="5827031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/>
              <a:t>PI containers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67500"/>
            <a:ext cx="5791200" cy="2476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6129156"/>
            <a:ext cx="3486150" cy="24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40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fNSW Logo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</TotalTime>
  <Words>563</Words>
  <Application>Microsoft Office PowerPoint</Application>
  <PresentationFormat>On-screen Show (4:3)</PresentationFormat>
  <Paragraphs>131</Paragraphs>
  <Slides>23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Calibri</vt:lpstr>
      <vt:lpstr>Times New Roman</vt:lpstr>
      <vt:lpstr>Blank Presentation</vt:lpstr>
      <vt:lpstr>2_TfNSW Logo Master</vt:lpstr>
      <vt:lpstr>1_Default Design</vt:lpstr>
      <vt:lpstr>Visio</vt:lpstr>
      <vt:lpstr>Hyperconnected City Logistics </vt:lpstr>
      <vt:lpstr>Outline</vt:lpstr>
      <vt:lpstr>Urban Freight Challenges</vt:lpstr>
      <vt:lpstr>PowerPoint Presentation</vt:lpstr>
      <vt:lpstr>PowerPoint Presentation</vt:lpstr>
      <vt:lpstr>PowerPoint Presentation</vt:lpstr>
      <vt:lpstr>PowerPoint Presentation</vt:lpstr>
      <vt:lpstr>Physical Internet (PI)</vt:lpstr>
      <vt:lpstr>Physical Internet Themes</vt:lpstr>
      <vt:lpstr>PI Features</vt:lpstr>
      <vt:lpstr>PI Concepts</vt:lpstr>
      <vt:lpstr>Movers</vt:lpstr>
      <vt:lpstr>Hyperconnected City Logistics </vt:lpstr>
      <vt:lpstr>PowerPoint Presentation</vt:lpstr>
      <vt:lpstr>PowerPoint Presentation</vt:lpstr>
      <vt:lpstr>PowerPoint Presentation</vt:lpstr>
      <vt:lpstr>Fast Transhipment</vt:lpstr>
      <vt:lpstr>Synchromodality</vt:lpstr>
      <vt:lpstr>Synchromodal Concepts</vt:lpstr>
      <vt:lpstr>Social Cost Benefit Analysis (SCBA)</vt:lpstr>
      <vt:lpstr>PowerPoint Presentation</vt:lpstr>
      <vt:lpstr>PowerPoint Presentation</vt:lpstr>
      <vt:lpstr>PowerPoint Presentation</vt:lpstr>
    </vt:vector>
  </TitlesOfParts>
  <Company>UHJ Di Marca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 Stavrou</dc:creator>
  <cp:lastModifiedBy>Lisa Mahood</cp:lastModifiedBy>
  <cp:revision>405</cp:revision>
  <dcterms:created xsi:type="dcterms:W3CDTF">2011-07-18T01:25:54Z</dcterms:created>
  <dcterms:modified xsi:type="dcterms:W3CDTF">2018-07-10T23:58:55Z</dcterms:modified>
</cp:coreProperties>
</file>